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g" ContentType="image/jpeg"/>
  <Default Extension="emf" ContentType="image/x-emf"/>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slideLayouts/slideLayout4.xml" ContentType="application/vnd.openxmlformats-officedocument.presentationml.slideLayout+xml"/>
  <Override PartName="/ppt/theme/theme3.xml" ContentType="application/vnd.openxmlformats-officedocument.theme+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4.xml" ContentType="application/vnd.openxmlformats-officedocument.theme+xml"/>
  <Override PartName="/ppt/slideLayouts/slideLayout10.xml" ContentType="application/vnd.openxmlformats-officedocument.presentationml.slideLayout+xml"/>
  <Override PartName="/ppt/theme/theme5.xml" ContentType="application/vnd.openxmlformats-officedocument.theme+xml"/>
  <Override PartName="/ppt/slideLayouts/slideLayout11.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0" r:id="rId1"/>
    <p:sldMasterId id="2147483657" r:id="rId2"/>
    <p:sldMasterId id="2147483675" r:id="rId3"/>
    <p:sldMasterId id="2147483667" r:id="rId4"/>
    <p:sldMasterId id="2147483673" r:id="rId5"/>
    <p:sldMasterId id="2147483662" r:id="rId6"/>
  </p:sldMasterIdLst>
  <p:notesMasterIdLst>
    <p:notesMasterId r:id="rId28"/>
  </p:notesMasterIdLst>
  <p:handoutMasterIdLst>
    <p:handoutMasterId r:id="rId29"/>
  </p:handoutMasterIdLst>
  <p:sldIdLst>
    <p:sldId id="259" r:id="rId7"/>
    <p:sldId id="261" r:id="rId8"/>
    <p:sldId id="277" r:id="rId9"/>
    <p:sldId id="358" r:id="rId10"/>
    <p:sldId id="357" r:id="rId11"/>
    <p:sldId id="347" r:id="rId12"/>
    <p:sldId id="359" r:id="rId13"/>
    <p:sldId id="360" r:id="rId14"/>
    <p:sldId id="361" r:id="rId15"/>
    <p:sldId id="355" r:id="rId16"/>
    <p:sldId id="356" r:id="rId17"/>
    <p:sldId id="362" r:id="rId18"/>
    <p:sldId id="363" r:id="rId19"/>
    <p:sldId id="364" r:id="rId20"/>
    <p:sldId id="371" r:id="rId21"/>
    <p:sldId id="365" r:id="rId22"/>
    <p:sldId id="366" r:id="rId23"/>
    <p:sldId id="367" r:id="rId24"/>
    <p:sldId id="368" r:id="rId25"/>
    <p:sldId id="369" r:id="rId26"/>
    <p:sldId id="370" r:id="rId2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773" userDrawn="1">
          <p15:clr>
            <a:srgbClr val="A4A3A4"/>
          </p15:clr>
        </p15:guide>
        <p15:guide id="2" pos="183"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62626"/>
    <a:srgbClr val="EEB211"/>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725" autoAdjust="0"/>
    <p:restoredTop sz="85345" autoAdjust="0"/>
  </p:normalViewPr>
  <p:slideViewPr>
    <p:cSldViewPr snapToGrid="0" snapToObjects="1">
      <p:cViewPr>
        <p:scale>
          <a:sx n="101" d="100"/>
          <a:sy n="101" d="100"/>
        </p:scale>
        <p:origin x="1720" y="-32"/>
      </p:cViewPr>
      <p:guideLst>
        <p:guide orient="horz" pos="773"/>
        <p:guide pos="183"/>
      </p:guideLst>
    </p:cSldViewPr>
  </p:slideViewPr>
  <p:notesTextViewPr>
    <p:cViewPr>
      <p:scale>
        <a:sx n="100" d="100"/>
        <a:sy n="100" d="100"/>
      </p:scale>
      <p:origin x="0" y="0"/>
    </p:cViewPr>
  </p:notesTextViewPr>
  <p:sorterViewPr>
    <p:cViewPr>
      <p:scale>
        <a:sx n="66" d="100"/>
        <a:sy n="66" d="100"/>
      </p:scale>
      <p:origin x="0" y="0"/>
    </p:cViewPr>
  </p:sorterViewPr>
  <p:notesViewPr>
    <p:cSldViewPr snapToGrid="0" snapToObjects="1">
      <p:cViewPr varScale="1">
        <p:scale>
          <a:sx n="78" d="100"/>
          <a:sy n="78" d="100"/>
        </p:scale>
        <p:origin x="2168" y="176"/>
      </p:cViewPr>
      <p:guideLst/>
    </p:cSldViewPr>
  </p:notes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1" Type="http://schemas.openxmlformats.org/officeDocument/2006/relationships/slide" Target="slides/slide15.xml"/><Relationship Id="rId22" Type="http://schemas.openxmlformats.org/officeDocument/2006/relationships/slide" Target="slides/slide16.xml"/><Relationship Id="rId23" Type="http://schemas.openxmlformats.org/officeDocument/2006/relationships/slide" Target="slides/slide17.xml"/><Relationship Id="rId24" Type="http://schemas.openxmlformats.org/officeDocument/2006/relationships/slide" Target="slides/slide18.xml"/><Relationship Id="rId25" Type="http://schemas.openxmlformats.org/officeDocument/2006/relationships/slide" Target="slides/slide19.xml"/><Relationship Id="rId26" Type="http://schemas.openxmlformats.org/officeDocument/2006/relationships/slide" Target="slides/slide20.xml"/><Relationship Id="rId27" Type="http://schemas.openxmlformats.org/officeDocument/2006/relationships/slide" Target="slides/slide21.xml"/><Relationship Id="rId28" Type="http://schemas.openxmlformats.org/officeDocument/2006/relationships/notesMaster" Target="notesMasters/notesMaster1.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30" Type="http://schemas.openxmlformats.org/officeDocument/2006/relationships/presProps" Target="presProps.xml"/><Relationship Id="rId31" Type="http://schemas.openxmlformats.org/officeDocument/2006/relationships/viewProps" Target="viewProps.xml"/><Relationship Id="rId32" Type="http://schemas.openxmlformats.org/officeDocument/2006/relationships/theme" Target="theme/theme1.xml"/><Relationship Id="rId9" Type="http://schemas.openxmlformats.org/officeDocument/2006/relationships/slide" Target="slides/slide3.xml"/><Relationship Id="rId6" Type="http://schemas.openxmlformats.org/officeDocument/2006/relationships/slideMaster" Target="slideMasters/slideMaster6.xml"/><Relationship Id="rId7" Type="http://schemas.openxmlformats.org/officeDocument/2006/relationships/slide" Target="slides/slide1.xml"/><Relationship Id="rId8" Type="http://schemas.openxmlformats.org/officeDocument/2006/relationships/slide" Target="slides/slide2.xml"/><Relationship Id="rId33" Type="http://schemas.openxmlformats.org/officeDocument/2006/relationships/tableStyles" Target="tableStyles.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B93FC8B-D9CC-F847-B6B2-3E4F23AA8CD3}" type="datetimeFigureOut">
              <a:rPr lang="en-US" smtClean="0"/>
              <a:t>4/20/16</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FD74F52-CFD2-8E45-9407-D4665E068344}" type="slidenum">
              <a:rPr lang="en-US" smtClean="0"/>
              <a:t>‹#›</a:t>
            </a:fld>
            <a:endParaRPr lang="en-US"/>
          </a:p>
        </p:txBody>
      </p:sp>
    </p:spTree>
    <p:extLst>
      <p:ext uri="{BB962C8B-B14F-4D97-AF65-F5344CB8AC3E}">
        <p14:creationId xmlns:p14="http://schemas.microsoft.com/office/powerpoint/2010/main" val="214002285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8BA2098-5ABD-BF46-AF4D-88F393C4008D}" type="datetimeFigureOut">
              <a:rPr lang="en-US" smtClean="0"/>
              <a:t>4/20/16</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C49B226-6A22-A149-AA7C-330277D1D6F7}" type="slidenum">
              <a:rPr lang="en-US" smtClean="0"/>
              <a:t>‹#›</a:t>
            </a:fld>
            <a:endParaRPr lang="en-US"/>
          </a:p>
        </p:txBody>
      </p:sp>
    </p:spTree>
    <p:extLst>
      <p:ext uri="{BB962C8B-B14F-4D97-AF65-F5344CB8AC3E}">
        <p14:creationId xmlns:p14="http://schemas.microsoft.com/office/powerpoint/2010/main" val="1978785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charset="0"/>
              <a:buNone/>
            </a:pPr>
            <a:r>
              <a:rPr lang="en-US" dirty="0" smtClean="0"/>
              <a:t>Split</a:t>
            </a:r>
            <a:r>
              <a:rPr lang="en-US" baseline="0" dirty="0" smtClean="0"/>
              <a:t> the table into 2 slides if </a:t>
            </a:r>
            <a:r>
              <a:rPr lang="en-US" baseline="0" dirty="0" err="1" smtClean="0"/>
              <a:t>reqd</a:t>
            </a:r>
            <a:endParaRPr lang="en-US" dirty="0" smtClean="0"/>
          </a:p>
          <a:p>
            <a:pPr marL="342900" indent="-342900">
              <a:buFont typeface="Arial" charset="0"/>
              <a:buChar char="•"/>
            </a:pPr>
            <a:endParaRPr lang="en-US" dirty="0" smtClean="0"/>
          </a:p>
          <a:p>
            <a:pPr marL="342900" indent="-342900">
              <a:buFont typeface="Arial" charset="0"/>
              <a:buChar char="•"/>
            </a:pPr>
            <a:endParaRPr lang="en-US" dirty="0" smtClean="0"/>
          </a:p>
          <a:p>
            <a:pPr marL="342900" indent="-342900">
              <a:buFont typeface="Arial" charset="0"/>
              <a:buChar char="•"/>
            </a:pPr>
            <a:endParaRPr lang="en-US" dirty="0" smtClean="0"/>
          </a:p>
          <a:p>
            <a:pPr marL="342900" indent="-342900">
              <a:buFont typeface="Arial" charset="0"/>
              <a:buChar char="•"/>
            </a:pPr>
            <a:endParaRPr lang="en-US" dirty="0" smtClean="0"/>
          </a:p>
          <a:p>
            <a:pPr marL="342900" indent="-342900">
              <a:buFont typeface="Arial" charset="0"/>
              <a:buChar char="•"/>
            </a:pPr>
            <a:r>
              <a:rPr lang="en-US" dirty="0" smtClean="0"/>
              <a:t>Explain what exists, what is lacking, by who and when</a:t>
            </a:r>
          </a:p>
          <a:p>
            <a:pPr marL="342900" indent="-342900">
              <a:buFont typeface="Arial" charset="0"/>
              <a:buChar char="•"/>
            </a:pPr>
            <a:endParaRPr lang="en-US" dirty="0" smtClean="0"/>
          </a:p>
          <a:p>
            <a:pPr marL="342900" indent="-342900">
              <a:buFont typeface="Arial" charset="0"/>
              <a:buChar char="•"/>
            </a:pPr>
            <a:r>
              <a:rPr lang="en-US" b="1" dirty="0" smtClean="0"/>
              <a:t>+ one summary table to summarize literature critique </a:t>
            </a:r>
            <a:r>
              <a:rPr lang="en-US" dirty="0" smtClean="0"/>
              <a:t>to </a:t>
            </a:r>
            <a:r>
              <a:rPr lang="en-US" b="1" dirty="0" smtClean="0"/>
              <a:t>assess strength/weakness of methods </a:t>
            </a:r>
            <a:endParaRPr lang="en-US" dirty="0" smtClean="0"/>
          </a:p>
          <a:p>
            <a:pPr marL="342900" indent="-342900">
              <a:buFont typeface="Arial" charset="0"/>
              <a:buChar char="•"/>
            </a:pPr>
            <a:r>
              <a:rPr lang="en-US" dirty="0" smtClean="0"/>
              <a:t>WHAT you researched and learned, and WHY you picked up these methods</a:t>
            </a:r>
          </a:p>
          <a:p>
            <a:endParaRPr lang="en-US" dirty="0"/>
          </a:p>
        </p:txBody>
      </p:sp>
      <p:sp>
        <p:nvSpPr>
          <p:cNvPr id="4" name="Slide Number Placeholder 3"/>
          <p:cNvSpPr>
            <a:spLocks noGrp="1"/>
          </p:cNvSpPr>
          <p:nvPr>
            <p:ph type="sldNum" sz="quarter" idx="10"/>
          </p:nvPr>
        </p:nvSpPr>
        <p:spPr/>
        <p:txBody>
          <a:bodyPr/>
          <a:lstStyle/>
          <a:p>
            <a:fld id="{0C49B226-6A22-A149-AA7C-330277D1D6F7}" type="slidenum">
              <a:rPr lang="en-US" smtClean="0"/>
              <a:t>4</a:t>
            </a:fld>
            <a:endParaRPr lang="en-US"/>
          </a:p>
        </p:txBody>
      </p:sp>
    </p:spTree>
    <p:extLst>
      <p:ext uri="{BB962C8B-B14F-4D97-AF65-F5344CB8AC3E}">
        <p14:creationId xmlns:p14="http://schemas.microsoft.com/office/powerpoint/2010/main" val="32347973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C49B226-6A22-A149-AA7C-330277D1D6F7}" type="slidenum">
              <a:rPr lang="en-US" smtClean="0"/>
              <a:t>18</a:t>
            </a:fld>
            <a:endParaRPr lang="en-US"/>
          </a:p>
        </p:txBody>
      </p:sp>
    </p:spTree>
    <p:extLst>
      <p:ext uri="{BB962C8B-B14F-4D97-AF65-F5344CB8AC3E}">
        <p14:creationId xmlns:p14="http://schemas.microsoft.com/office/powerpoint/2010/main" val="20017629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C49B226-6A22-A149-AA7C-330277D1D6F7}" type="slidenum">
              <a:rPr lang="en-US" smtClean="0"/>
              <a:t>19</a:t>
            </a:fld>
            <a:endParaRPr lang="en-US"/>
          </a:p>
        </p:txBody>
      </p:sp>
    </p:spTree>
    <p:extLst>
      <p:ext uri="{BB962C8B-B14F-4D97-AF65-F5344CB8AC3E}">
        <p14:creationId xmlns:p14="http://schemas.microsoft.com/office/powerpoint/2010/main" val="3699052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C49B226-6A22-A149-AA7C-330277D1D6F7}" type="slidenum">
              <a:rPr lang="en-US" smtClean="0"/>
              <a:t>20</a:t>
            </a:fld>
            <a:endParaRPr lang="en-US"/>
          </a:p>
        </p:txBody>
      </p:sp>
    </p:spTree>
    <p:extLst>
      <p:ext uri="{BB962C8B-B14F-4D97-AF65-F5344CB8AC3E}">
        <p14:creationId xmlns:p14="http://schemas.microsoft.com/office/powerpoint/2010/main" val="17259806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smtClean="0">
                <a:solidFill>
                  <a:schemeClr val="tx1"/>
                </a:solidFill>
                <a:effectLst/>
                <a:latin typeface="+mn-lt"/>
                <a:ea typeface="+mn-ea"/>
                <a:cs typeface="+mn-cs"/>
              </a:rPr>
              <a:t>t-Distributed Stochastic Neighbor Embedding </a:t>
            </a:r>
            <a:endParaRPr lang="en-US" dirty="0"/>
          </a:p>
        </p:txBody>
      </p:sp>
      <p:sp>
        <p:nvSpPr>
          <p:cNvPr id="4" name="Slide Number Placeholder 3"/>
          <p:cNvSpPr>
            <a:spLocks noGrp="1"/>
          </p:cNvSpPr>
          <p:nvPr>
            <p:ph type="sldNum" sz="quarter" idx="10"/>
          </p:nvPr>
        </p:nvSpPr>
        <p:spPr/>
        <p:txBody>
          <a:bodyPr/>
          <a:lstStyle/>
          <a:p>
            <a:fld id="{0C49B226-6A22-A149-AA7C-330277D1D6F7}" type="slidenum">
              <a:rPr lang="en-US" smtClean="0"/>
              <a:t>21</a:t>
            </a:fld>
            <a:endParaRPr lang="en-US"/>
          </a:p>
        </p:txBody>
      </p:sp>
    </p:spTree>
    <p:extLst>
      <p:ext uri="{BB962C8B-B14F-4D97-AF65-F5344CB8AC3E}">
        <p14:creationId xmlns:p14="http://schemas.microsoft.com/office/powerpoint/2010/main" val="14150239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charset="0"/>
              <a:buNone/>
            </a:pPr>
            <a:r>
              <a:rPr lang="en-US" dirty="0" smtClean="0"/>
              <a:t>Split</a:t>
            </a:r>
            <a:r>
              <a:rPr lang="en-US" baseline="0" dirty="0" smtClean="0"/>
              <a:t> the table into 2 slides if </a:t>
            </a:r>
            <a:r>
              <a:rPr lang="en-US" baseline="0" dirty="0" err="1" smtClean="0"/>
              <a:t>reqd</a:t>
            </a:r>
            <a:endParaRPr lang="en-US" dirty="0" smtClean="0"/>
          </a:p>
          <a:p>
            <a:pPr marL="342900" indent="-342900">
              <a:buFont typeface="Arial" charset="0"/>
              <a:buChar char="•"/>
            </a:pPr>
            <a:endParaRPr lang="en-US" dirty="0" smtClean="0"/>
          </a:p>
          <a:p>
            <a:pPr marL="342900" indent="-342900">
              <a:buFont typeface="Arial" charset="0"/>
              <a:buChar char="•"/>
            </a:pPr>
            <a:endParaRPr lang="en-US" dirty="0" smtClean="0"/>
          </a:p>
          <a:p>
            <a:pPr marL="342900" indent="-342900">
              <a:buFont typeface="Arial" charset="0"/>
              <a:buChar char="•"/>
            </a:pPr>
            <a:endParaRPr lang="en-US" dirty="0" smtClean="0"/>
          </a:p>
          <a:p>
            <a:pPr marL="342900" indent="-342900">
              <a:buFont typeface="Arial" charset="0"/>
              <a:buChar char="•"/>
            </a:pPr>
            <a:endParaRPr lang="en-US" dirty="0" smtClean="0"/>
          </a:p>
          <a:p>
            <a:pPr marL="342900" indent="-342900">
              <a:buFont typeface="Arial" charset="0"/>
              <a:buChar char="•"/>
            </a:pPr>
            <a:r>
              <a:rPr lang="en-US" dirty="0" smtClean="0"/>
              <a:t>Explain what exists, what is lacking, by who and when</a:t>
            </a:r>
          </a:p>
          <a:p>
            <a:pPr marL="342900" indent="-342900">
              <a:buFont typeface="Arial" charset="0"/>
              <a:buChar char="•"/>
            </a:pPr>
            <a:endParaRPr lang="en-US" dirty="0" smtClean="0"/>
          </a:p>
          <a:p>
            <a:pPr marL="342900" indent="-342900">
              <a:buFont typeface="Arial" charset="0"/>
              <a:buChar char="•"/>
            </a:pPr>
            <a:r>
              <a:rPr lang="en-US" b="1" dirty="0" smtClean="0"/>
              <a:t>+ one summary table to summarize literature critique </a:t>
            </a:r>
            <a:r>
              <a:rPr lang="en-US" dirty="0" smtClean="0"/>
              <a:t>to </a:t>
            </a:r>
            <a:r>
              <a:rPr lang="en-US" b="1" dirty="0" smtClean="0"/>
              <a:t>assess strength/weakness of methods </a:t>
            </a:r>
            <a:endParaRPr lang="en-US" dirty="0" smtClean="0"/>
          </a:p>
          <a:p>
            <a:pPr marL="342900" indent="-342900">
              <a:buFont typeface="Arial" charset="0"/>
              <a:buChar char="•"/>
            </a:pPr>
            <a:r>
              <a:rPr lang="en-US" dirty="0" smtClean="0"/>
              <a:t>WHAT you researched and learned, and WHY you picked up these methods</a:t>
            </a:r>
          </a:p>
          <a:p>
            <a:endParaRPr lang="en-US" dirty="0"/>
          </a:p>
        </p:txBody>
      </p:sp>
      <p:sp>
        <p:nvSpPr>
          <p:cNvPr id="4" name="Slide Number Placeholder 3"/>
          <p:cNvSpPr>
            <a:spLocks noGrp="1"/>
          </p:cNvSpPr>
          <p:nvPr>
            <p:ph type="sldNum" sz="quarter" idx="10"/>
          </p:nvPr>
        </p:nvSpPr>
        <p:spPr/>
        <p:txBody>
          <a:bodyPr/>
          <a:lstStyle/>
          <a:p>
            <a:fld id="{0C49B226-6A22-A149-AA7C-330277D1D6F7}" type="slidenum">
              <a:rPr lang="en-US" smtClean="0"/>
              <a:t>5</a:t>
            </a:fld>
            <a:endParaRPr lang="en-US"/>
          </a:p>
        </p:txBody>
      </p:sp>
    </p:spTree>
    <p:extLst>
      <p:ext uri="{BB962C8B-B14F-4D97-AF65-F5344CB8AC3E}">
        <p14:creationId xmlns:p14="http://schemas.microsoft.com/office/powerpoint/2010/main" val="20457725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a:buChar char="•"/>
            </a:pPr>
            <a:r>
              <a:rPr lang="en-US" sz="1200" dirty="0" smtClean="0"/>
              <a:t>Conversion to </a:t>
            </a:r>
            <a:r>
              <a:rPr lang="en-US" sz="1200" dirty="0" err="1" smtClean="0"/>
              <a:t>YCbCr</a:t>
            </a:r>
            <a:r>
              <a:rPr lang="en-US" sz="1200" dirty="0" smtClean="0"/>
              <a:t> space</a:t>
            </a:r>
          </a:p>
          <a:p>
            <a:pPr marL="285750" indent="-285750">
              <a:buFont typeface="Arial"/>
              <a:buChar char="•"/>
            </a:pPr>
            <a:r>
              <a:rPr lang="en-US" sz="1200" dirty="0" smtClean="0"/>
              <a:t>Removal of white pixels by </a:t>
            </a:r>
            <a:r>
              <a:rPr lang="en-US" sz="1200" dirty="0" err="1" smtClean="0"/>
              <a:t>thresholding</a:t>
            </a:r>
            <a:r>
              <a:rPr lang="en-US" sz="1200" dirty="0" smtClean="0"/>
              <a:t> at 222 in the luminance(Y) space</a:t>
            </a:r>
          </a:p>
          <a:p>
            <a:pPr marL="285750" indent="-285750">
              <a:buFont typeface="Arial"/>
              <a:buChar char="•"/>
            </a:pPr>
            <a:r>
              <a:rPr lang="en-US" sz="1200" dirty="0" smtClean="0"/>
              <a:t>Color</a:t>
            </a:r>
            <a:r>
              <a:rPr lang="en-US" sz="1200" b="1" dirty="0" smtClean="0"/>
              <a:t> </a:t>
            </a:r>
            <a:r>
              <a:rPr lang="en-US" sz="1200" dirty="0" smtClean="0"/>
              <a:t>Histograms with 16 bins in 3 color spaces: RGB,</a:t>
            </a:r>
            <a:r>
              <a:rPr lang="en-US" sz="1200" baseline="0" dirty="0" smtClean="0"/>
              <a:t> LAB, HSV</a:t>
            </a:r>
          </a:p>
          <a:p>
            <a:pPr marL="285750" indent="-285750">
              <a:buFont typeface="Arial"/>
              <a:buChar char="•"/>
            </a:pPr>
            <a:endParaRPr lang="en-US" sz="1200" dirty="0" smtClean="0"/>
          </a:p>
          <a:p>
            <a:pPr marL="285750" indent="-285750">
              <a:lnSpc>
                <a:spcPct val="70000"/>
              </a:lnSpc>
              <a:buFont typeface="Arial"/>
              <a:buChar char="•"/>
            </a:pPr>
            <a:r>
              <a:rPr lang="en-US" sz="1200" dirty="0" smtClean="0"/>
              <a:t>Shape features form the basis of low-level object understanding</a:t>
            </a:r>
          </a:p>
          <a:p>
            <a:pPr marL="285750" indent="-285750">
              <a:lnSpc>
                <a:spcPct val="70000"/>
              </a:lnSpc>
              <a:buFont typeface="Arial"/>
              <a:buChar char="•"/>
            </a:pPr>
            <a:r>
              <a:rPr lang="en-US" sz="1200" dirty="0" smtClean="0"/>
              <a:t>Shape features gives you geometric information that is unique to that object</a:t>
            </a:r>
          </a:p>
          <a:p>
            <a:pPr marL="285750" indent="-285750">
              <a:lnSpc>
                <a:spcPct val="70000"/>
              </a:lnSpc>
              <a:buFont typeface="Arial"/>
              <a:buChar char="•"/>
            </a:pPr>
            <a:r>
              <a:rPr lang="en-US" sz="1200" dirty="0" smtClean="0"/>
              <a:t>Extracted for each stain separately</a:t>
            </a:r>
          </a:p>
          <a:p>
            <a:pPr marL="285750" indent="-285750">
              <a:lnSpc>
                <a:spcPct val="70000"/>
              </a:lnSpc>
              <a:buFont typeface="Arial"/>
              <a:buChar char="•"/>
            </a:pPr>
            <a:endParaRPr lang="en-US" sz="1200" dirty="0" smtClean="0"/>
          </a:p>
          <a:p>
            <a:pPr marL="342900" indent="-342900">
              <a:buFont typeface="Arial" charset="0"/>
              <a:buChar char="•"/>
            </a:pPr>
            <a:r>
              <a:rPr lang="en-US" dirty="0" smtClean="0"/>
              <a:t>Easily computable textural features based on</a:t>
            </a:r>
            <a:r>
              <a:rPr lang="en-US" baseline="0" dirty="0" smtClean="0"/>
              <a:t> GLCM and Fractals</a:t>
            </a:r>
            <a:endParaRPr lang="en-US" dirty="0" smtClean="0"/>
          </a:p>
          <a:p>
            <a:pPr marL="342900" indent="-342900">
              <a:buFont typeface="Arial" charset="0"/>
              <a:buChar char="•"/>
            </a:pPr>
            <a:r>
              <a:rPr lang="en-US" dirty="0" smtClean="0"/>
              <a:t>Applied to stained images</a:t>
            </a:r>
          </a:p>
          <a:p>
            <a:pPr marL="342900" indent="-342900">
              <a:buFont typeface="Arial" charset="0"/>
              <a:buChar char="•"/>
            </a:pPr>
            <a:r>
              <a:rPr lang="en-US" dirty="0" smtClean="0"/>
              <a:t>Computed with different displacement and orientation values.</a:t>
            </a:r>
          </a:p>
          <a:p>
            <a:pPr marL="342900" indent="-342900">
              <a:buFont typeface="Arial" charset="0"/>
              <a:buChar char="•"/>
            </a:pPr>
            <a:endParaRPr lang="en-US" dirty="0" smtClean="0"/>
          </a:p>
          <a:p>
            <a:pPr marL="342900" indent="-342900">
              <a:buFont typeface="Arial" charset="0"/>
              <a:buChar char="•"/>
            </a:pPr>
            <a:endParaRPr lang="en-US" dirty="0" smtClean="0"/>
          </a:p>
        </p:txBody>
      </p:sp>
      <p:sp>
        <p:nvSpPr>
          <p:cNvPr id="4" name="Slide Number Placeholder 3"/>
          <p:cNvSpPr>
            <a:spLocks noGrp="1"/>
          </p:cNvSpPr>
          <p:nvPr>
            <p:ph type="sldNum" sz="quarter" idx="10"/>
          </p:nvPr>
        </p:nvSpPr>
        <p:spPr/>
        <p:txBody>
          <a:bodyPr/>
          <a:lstStyle/>
          <a:p>
            <a:fld id="{0C49B226-6A22-A149-AA7C-330277D1D6F7}" type="slidenum">
              <a:rPr lang="en-US" smtClean="0"/>
              <a:t>6</a:t>
            </a:fld>
            <a:endParaRPr lang="en-US"/>
          </a:p>
        </p:txBody>
      </p:sp>
    </p:spTree>
    <p:extLst>
      <p:ext uri="{BB962C8B-B14F-4D97-AF65-F5344CB8AC3E}">
        <p14:creationId xmlns:p14="http://schemas.microsoft.com/office/powerpoint/2010/main" val="9631546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C49B226-6A22-A149-AA7C-330277D1D6F7}" type="slidenum">
              <a:rPr lang="en-US" smtClean="0"/>
              <a:t>9</a:t>
            </a:fld>
            <a:endParaRPr lang="en-US"/>
          </a:p>
        </p:txBody>
      </p:sp>
    </p:spTree>
    <p:extLst>
      <p:ext uri="{BB962C8B-B14F-4D97-AF65-F5344CB8AC3E}">
        <p14:creationId xmlns:p14="http://schemas.microsoft.com/office/powerpoint/2010/main" val="1740954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C49B226-6A22-A149-AA7C-330277D1D6F7}" type="slidenum">
              <a:rPr lang="en-US" smtClean="0"/>
              <a:t>10</a:t>
            </a:fld>
            <a:endParaRPr lang="en-US"/>
          </a:p>
        </p:txBody>
      </p:sp>
    </p:spTree>
    <p:extLst>
      <p:ext uri="{BB962C8B-B14F-4D97-AF65-F5344CB8AC3E}">
        <p14:creationId xmlns:p14="http://schemas.microsoft.com/office/powerpoint/2010/main" val="5028820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C49B226-6A22-A149-AA7C-330277D1D6F7}" type="slidenum">
              <a:rPr lang="en-US" smtClean="0"/>
              <a:t>11</a:t>
            </a:fld>
            <a:endParaRPr lang="en-US"/>
          </a:p>
        </p:txBody>
      </p:sp>
    </p:spTree>
    <p:extLst>
      <p:ext uri="{BB962C8B-B14F-4D97-AF65-F5344CB8AC3E}">
        <p14:creationId xmlns:p14="http://schemas.microsoft.com/office/powerpoint/2010/main" val="2993723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C49B226-6A22-A149-AA7C-330277D1D6F7}" type="slidenum">
              <a:rPr lang="en-US" smtClean="0"/>
              <a:t>12</a:t>
            </a:fld>
            <a:endParaRPr lang="en-US"/>
          </a:p>
        </p:txBody>
      </p:sp>
    </p:spTree>
    <p:extLst>
      <p:ext uri="{BB962C8B-B14F-4D97-AF65-F5344CB8AC3E}">
        <p14:creationId xmlns:p14="http://schemas.microsoft.com/office/powerpoint/2010/main" val="3549332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C49B226-6A22-A149-AA7C-330277D1D6F7}" type="slidenum">
              <a:rPr lang="en-US" smtClean="0"/>
              <a:t>16</a:t>
            </a:fld>
            <a:endParaRPr lang="en-US"/>
          </a:p>
        </p:txBody>
      </p:sp>
    </p:spTree>
    <p:extLst>
      <p:ext uri="{BB962C8B-B14F-4D97-AF65-F5344CB8AC3E}">
        <p14:creationId xmlns:p14="http://schemas.microsoft.com/office/powerpoint/2010/main" val="7804817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C49B226-6A22-A149-AA7C-330277D1D6F7}" type="slidenum">
              <a:rPr lang="en-US" smtClean="0"/>
              <a:t>17</a:t>
            </a:fld>
            <a:endParaRPr lang="en-US"/>
          </a:p>
        </p:txBody>
      </p:sp>
    </p:spTree>
    <p:extLst>
      <p:ext uri="{BB962C8B-B14F-4D97-AF65-F5344CB8AC3E}">
        <p14:creationId xmlns:p14="http://schemas.microsoft.com/office/powerpoint/2010/main" val="618589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3725336" y="1557867"/>
            <a:ext cx="5096935" cy="2235200"/>
          </a:xfrm>
        </p:spPr>
        <p:txBody>
          <a:bodyPr anchor="b" anchorCtr="0">
            <a:noAutofit/>
          </a:bodyPr>
          <a:lstStyle>
            <a:lvl1pPr algn="l">
              <a:lnSpc>
                <a:spcPts val="4800"/>
              </a:lnSpc>
              <a:defRPr b="1" cap="all" spc="201">
                <a:solidFill>
                  <a:schemeClr val="bg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3725335" y="4275674"/>
            <a:ext cx="5096935" cy="1202267"/>
          </a:xfrm>
        </p:spPr>
        <p:txBody>
          <a:bodyPr>
            <a:noAutofit/>
          </a:bodyPr>
          <a:lstStyle>
            <a:lvl1pPr marL="0" indent="0" algn="l">
              <a:lnSpc>
                <a:spcPts val="2800"/>
              </a:lnSpc>
              <a:buNone/>
              <a:defRPr sz="2400" cap="all" spc="400">
                <a:solidFill>
                  <a:schemeClr val="bg1"/>
                </a:solidFill>
              </a:defRPr>
            </a:lvl1pPr>
            <a:lvl2pPr marL="457177" indent="0" algn="ctr">
              <a:buNone/>
              <a:defRPr>
                <a:solidFill>
                  <a:schemeClr val="tx1">
                    <a:tint val="75000"/>
                  </a:schemeClr>
                </a:solidFill>
              </a:defRPr>
            </a:lvl2pPr>
            <a:lvl3pPr marL="914354" indent="0" algn="ctr">
              <a:buNone/>
              <a:defRPr>
                <a:solidFill>
                  <a:schemeClr val="tx1">
                    <a:tint val="75000"/>
                  </a:schemeClr>
                </a:solidFill>
              </a:defRPr>
            </a:lvl3pPr>
            <a:lvl4pPr marL="1371531" indent="0" algn="ctr">
              <a:buNone/>
              <a:defRPr>
                <a:solidFill>
                  <a:schemeClr val="tx1">
                    <a:tint val="75000"/>
                  </a:schemeClr>
                </a:solidFill>
              </a:defRPr>
            </a:lvl4pPr>
            <a:lvl5pPr marL="1828709" indent="0" algn="ctr">
              <a:buNone/>
              <a:defRPr>
                <a:solidFill>
                  <a:schemeClr val="tx1">
                    <a:tint val="75000"/>
                  </a:schemeClr>
                </a:solidFill>
              </a:defRPr>
            </a:lvl5pPr>
            <a:lvl6pPr marL="2285886" indent="0" algn="ctr">
              <a:buNone/>
              <a:defRPr>
                <a:solidFill>
                  <a:schemeClr val="tx1">
                    <a:tint val="75000"/>
                  </a:schemeClr>
                </a:solidFill>
              </a:defRPr>
            </a:lvl6pPr>
            <a:lvl7pPr marL="2743063" indent="0" algn="ctr">
              <a:buNone/>
              <a:defRPr>
                <a:solidFill>
                  <a:schemeClr val="tx1">
                    <a:tint val="75000"/>
                  </a:schemeClr>
                </a:solidFill>
              </a:defRPr>
            </a:lvl7pPr>
            <a:lvl8pPr marL="3200240" indent="0" algn="ctr">
              <a:buNone/>
              <a:defRPr>
                <a:solidFill>
                  <a:schemeClr val="tx1">
                    <a:tint val="75000"/>
                  </a:schemeClr>
                </a:solidFill>
              </a:defRPr>
            </a:lvl8pPr>
            <a:lvl9pPr marL="3657417" indent="0" algn="ctr">
              <a:buNone/>
              <a:defRPr>
                <a:solidFill>
                  <a:schemeClr val="tx1">
                    <a:tint val="75000"/>
                  </a:schemeClr>
                </a:solidFill>
              </a:defRPr>
            </a:lvl9pPr>
          </a:lstStyle>
          <a:p>
            <a:r>
              <a:rPr lang="en-US" dirty="0" smtClean="0"/>
              <a:t>Click to edit Master subtitle style</a:t>
            </a:r>
            <a:endParaRPr lang="en-US" dirty="0"/>
          </a:p>
        </p:txBody>
      </p:sp>
    </p:spTree>
    <p:extLst>
      <p:ext uri="{BB962C8B-B14F-4D97-AF65-F5344CB8AC3E}">
        <p14:creationId xmlns:p14="http://schemas.microsoft.com/office/powerpoint/2010/main" val="1027251340"/>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Vertical image righ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 y="8"/>
            <a:ext cx="4563533" cy="1236133"/>
          </a:xfrm>
          <a:prstGeom prst="rect">
            <a:avLst/>
          </a:prstGeom>
        </p:spPr>
        <p:txBody>
          <a:bodyPr/>
          <a:lstStyle/>
          <a:p>
            <a:r>
              <a:rPr lang="en-US" dirty="0" smtClean="0"/>
              <a:t>Click to edit Master title style</a:t>
            </a:r>
            <a:endParaRPr lang="en-US" dirty="0"/>
          </a:p>
        </p:txBody>
      </p:sp>
      <p:sp>
        <p:nvSpPr>
          <p:cNvPr id="3" name="Content Placeholder 2"/>
          <p:cNvSpPr>
            <a:spLocks noGrp="1"/>
          </p:cNvSpPr>
          <p:nvPr>
            <p:ph sz="half" idx="1"/>
          </p:nvPr>
        </p:nvSpPr>
        <p:spPr>
          <a:xfrm>
            <a:off x="592667" y="1337733"/>
            <a:ext cx="3970866" cy="5198534"/>
          </a:xfrm>
        </p:spPr>
        <p:txBody>
          <a:bodyPr lIns="91440" rIns="274320"/>
          <a:lstStyle>
            <a:lvl1pPr>
              <a:spcAft>
                <a:spcPts val="601"/>
              </a:spcAft>
              <a:defRPr sz="2400">
                <a:solidFill>
                  <a:schemeClr val="bg1">
                    <a:lumMod val="85000"/>
                    <a:lumOff val="15000"/>
                  </a:schemeClr>
                </a:solidFill>
              </a:defRPr>
            </a:lvl1pPr>
            <a:lvl2pPr>
              <a:spcAft>
                <a:spcPts val="601"/>
              </a:spcAft>
              <a:defRPr sz="1801">
                <a:solidFill>
                  <a:schemeClr val="bg1">
                    <a:lumMod val="85000"/>
                    <a:lumOff val="15000"/>
                  </a:schemeClr>
                </a:solidFill>
              </a:defRPr>
            </a:lvl2pPr>
            <a:lvl3pPr>
              <a:defRPr sz="2000"/>
            </a:lvl3pPr>
            <a:lvl4pPr>
              <a:defRPr sz="1801"/>
            </a:lvl4pPr>
            <a:lvl5pPr>
              <a:defRPr sz="1801"/>
            </a:lvl5pPr>
            <a:lvl6pPr>
              <a:defRPr sz="1801"/>
            </a:lvl6pPr>
            <a:lvl7pPr>
              <a:defRPr sz="1801"/>
            </a:lvl7pPr>
            <a:lvl8pPr>
              <a:defRPr sz="1801"/>
            </a:lvl8pPr>
            <a:lvl9pPr>
              <a:defRPr sz="1801"/>
            </a:lvl9pPr>
          </a:lstStyle>
          <a:p>
            <a:pPr lvl="0"/>
            <a:r>
              <a:rPr lang="en-US" dirty="0" smtClean="0"/>
              <a:t>Click to edit Master text styles</a:t>
            </a:r>
          </a:p>
          <a:p>
            <a:pPr lvl="1"/>
            <a:r>
              <a:rPr lang="en-US" dirty="0" smtClean="0"/>
              <a:t>Second level</a:t>
            </a:r>
          </a:p>
        </p:txBody>
      </p:sp>
      <p:sp>
        <p:nvSpPr>
          <p:cNvPr id="4" name="Content Placeholder 3"/>
          <p:cNvSpPr>
            <a:spLocks noGrp="1"/>
          </p:cNvSpPr>
          <p:nvPr>
            <p:ph sz="half" idx="2"/>
          </p:nvPr>
        </p:nvSpPr>
        <p:spPr>
          <a:xfrm>
            <a:off x="4563535" y="4"/>
            <a:ext cx="4580466" cy="6857999"/>
          </a:xfrm>
        </p:spPr>
        <p:txBody>
          <a:bodyPr lIns="274320" tIns="182880" rIns="274320"/>
          <a:lstStyle>
            <a:lvl1pPr>
              <a:spcAft>
                <a:spcPts val="601"/>
              </a:spcAft>
              <a:defRPr sz="2400">
                <a:solidFill>
                  <a:schemeClr val="bg1">
                    <a:lumMod val="85000"/>
                    <a:lumOff val="15000"/>
                  </a:schemeClr>
                </a:solidFill>
              </a:defRPr>
            </a:lvl1pPr>
            <a:lvl2pPr>
              <a:spcAft>
                <a:spcPts val="601"/>
              </a:spcAft>
              <a:defRPr sz="1801">
                <a:solidFill>
                  <a:schemeClr val="bg1">
                    <a:lumMod val="85000"/>
                    <a:lumOff val="15000"/>
                  </a:schemeClr>
                </a:solidFill>
              </a:defRPr>
            </a:lvl2pPr>
            <a:lvl3pPr>
              <a:defRPr sz="2000"/>
            </a:lvl3pPr>
            <a:lvl4pPr>
              <a:defRPr sz="1801"/>
            </a:lvl4pPr>
            <a:lvl5pPr>
              <a:defRPr sz="1801"/>
            </a:lvl5pPr>
            <a:lvl6pPr>
              <a:defRPr sz="1801"/>
            </a:lvl6pPr>
            <a:lvl7pPr>
              <a:defRPr sz="1801"/>
            </a:lvl7pPr>
            <a:lvl8pPr>
              <a:defRPr sz="1801"/>
            </a:lvl8pPr>
            <a:lvl9pPr>
              <a:defRPr sz="1801"/>
            </a:lvl9pPr>
          </a:lstStyle>
          <a:p>
            <a:pPr lvl="0"/>
            <a:r>
              <a:rPr lang="en-US" dirty="0" smtClean="0"/>
              <a:t>Click to edit Master text styles</a:t>
            </a:r>
          </a:p>
          <a:p>
            <a:pPr lvl="1"/>
            <a:r>
              <a:rPr lang="en-US" dirty="0" smtClean="0"/>
              <a:t>Second level</a:t>
            </a:r>
          </a:p>
        </p:txBody>
      </p:sp>
    </p:spTree>
    <p:extLst>
      <p:ext uri="{BB962C8B-B14F-4D97-AF65-F5344CB8AC3E}">
        <p14:creationId xmlns:p14="http://schemas.microsoft.com/office/powerpoint/2010/main" val="747822357"/>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Vertical image lef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707467" y="1337733"/>
            <a:ext cx="3742266" cy="5181600"/>
          </a:xfrm>
        </p:spPr>
        <p:txBody>
          <a:bodyPr lIns="91440" rIns="274320"/>
          <a:lstStyle>
            <a:lvl1pPr>
              <a:spcAft>
                <a:spcPts val="601"/>
              </a:spcAft>
              <a:defRPr sz="2400">
                <a:solidFill>
                  <a:schemeClr val="bg1">
                    <a:lumMod val="85000"/>
                    <a:lumOff val="15000"/>
                  </a:schemeClr>
                </a:solidFill>
              </a:defRPr>
            </a:lvl1pPr>
            <a:lvl2pPr>
              <a:spcAft>
                <a:spcPts val="601"/>
              </a:spcAft>
              <a:defRPr sz="1801">
                <a:solidFill>
                  <a:schemeClr val="bg1">
                    <a:lumMod val="85000"/>
                    <a:lumOff val="15000"/>
                  </a:schemeClr>
                </a:solidFill>
              </a:defRPr>
            </a:lvl2pPr>
            <a:lvl3pPr>
              <a:defRPr sz="2000"/>
            </a:lvl3pPr>
            <a:lvl4pPr>
              <a:defRPr sz="1801"/>
            </a:lvl4pPr>
            <a:lvl5pPr>
              <a:defRPr sz="1801"/>
            </a:lvl5pPr>
            <a:lvl6pPr>
              <a:defRPr sz="1801"/>
            </a:lvl6pPr>
            <a:lvl7pPr>
              <a:defRPr sz="1801"/>
            </a:lvl7pPr>
            <a:lvl8pPr>
              <a:defRPr sz="1801"/>
            </a:lvl8pPr>
            <a:lvl9pPr>
              <a:defRPr sz="1801"/>
            </a:lvl9pPr>
          </a:lstStyle>
          <a:p>
            <a:pPr lvl="0"/>
            <a:r>
              <a:rPr lang="en-US" dirty="0" smtClean="0"/>
              <a:t>Click to edit Master text styles</a:t>
            </a:r>
          </a:p>
          <a:p>
            <a:pPr lvl="1"/>
            <a:r>
              <a:rPr lang="en-US" dirty="0" smtClean="0"/>
              <a:t>Second level</a:t>
            </a:r>
          </a:p>
        </p:txBody>
      </p:sp>
      <p:sp>
        <p:nvSpPr>
          <p:cNvPr id="4" name="Content Placeholder 3"/>
          <p:cNvSpPr>
            <a:spLocks noGrp="1"/>
          </p:cNvSpPr>
          <p:nvPr>
            <p:ph sz="half" idx="2"/>
          </p:nvPr>
        </p:nvSpPr>
        <p:spPr>
          <a:xfrm>
            <a:off x="-16931" y="4"/>
            <a:ext cx="4580466" cy="6857999"/>
          </a:xfrm>
        </p:spPr>
        <p:txBody>
          <a:bodyPr lIns="274320" tIns="182880" rIns="274320"/>
          <a:lstStyle>
            <a:lvl1pPr>
              <a:spcAft>
                <a:spcPts val="601"/>
              </a:spcAft>
              <a:defRPr sz="2400">
                <a:solidFill>
                  <a:schemeClr val="bg1">
                    <a:lumMod val="85000"/>
                    <a:lumOff val="15000"/>
                  </a:schemeClr>
                </a:solidFill>
              </a:defRPr>
            </a:lvl1pPr>
            <a:lvl2pPr>
              <a:spcAft>
                <a:spcPts val="601"/>
              </a:spcAft>
              <a:defRPr sz="1801">
                <a:solidFill>
                  <a:schemeClr val="bg1">
                    <a:lumMod val="85000"/>
                    <a:lumOff val="15000"/>
                  </a:schemeClr>
                </a:solidFill>
              </a:defRPr>
            </a:lvl2pPr>
            <a:lvl3pPr>
              <a:defRPr sz="2000"/>
            </a:lvl3pPr>
            <a:lvl4pPr>
              <a:defRPr sz="1801"/>
            </a:lvl4pPr>
            <a:lvl5pPr>
              <a:defRPr sz="1801"/>
            </a:lvl5pPr>
            <a:lvl6pPr>
              <a:defRPr sz="1801"/>
            </a:lvl6pPr>
            <a:lvl7pPr>
              <a:defRPr sz="1801"/>
            </a:lvl7pPr>
            <a:lvl8pPr>
              <a:defRPr sz="1801"/>
            </a:lvl8pPr>
            <a:lvl9pPr>
              <a:defRPr sz="1801"/>
            </a:lvl9pPr>
          </a:lstStyle>
          <a:p>
            <a:pPr lvl="0"/>
            <a:r>
              <a:rPr lang="en-US" dirty="0" smtClean="0"/>
              <a:t>Click to edit Master text styles</a:t>
            </a:r>
          </a:p>
          <a:p>
            <a:pPr lvl="1"/>
            <a:r>
              <a:rPr lang="en-US" dirty="0" smtClean="0"/>
              <a:t>Second level</a:t>
            </a:r>
          </a:p>
        </p:txBody>
      </p:sp>
      <p:sp>
        <p:nvSpPr>
          <p:cNvPr id="6" name="Title 1"/>
          <p:cNvSpPr>
            <a:spLocks noGrp="1"/>
          </p:cNvSpPr>
          <p:nvPr>
            <p:ph type="title"/>
          </p:nvPr>
        </p:nvSpPr>
        <p:spPr>
          <a:xfrm>
            <a:off x="4563537" y="8"/>
            <a:ext cx="4580467" cy="1236133"/>
          </a:xfrm>
          <a:prstGeom prst="rect">
            <a:avLst/>
          </a:prstGeom>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987833345"/>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1_Title Slide">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3725336" y="1557867"/>
            <a:ext cx="5096935" cy="2235200"/>
          </a:xfrm>
        </p:spPr>
        <p:txBody>
          <a:bodyPr anchor="b" anchorCtr="0">
            <a:noAutofit/>
          </a:bodyPr>
          <a:lstStyle>
            <a:lvl1pPr algn="l">
              <a:lnSpc>
                <a:spcPts val="4800"/>
              </a:lnSpc>
              <a:defRPr b="1" cap="all" spc="201">
                <a:solidFill>
                  <a:schemeClr val="bg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3725335" y="4275674"/>
            <a:ext cx="5096935" cy="1202267"/>
          </a:xfrm>
        </p:spPr>
        <p:txBody>
          <a:bodyPr>
            <a:noAutofit/>
          </a:bodyPr>
          <a:lstStyle>
            <a:lvl1pPr marL="0" indent="0" algn="l">
              <a:lnSpc>
                <a:spcPts val="2800"/>
              </a:lnSpc>
              <a:buNone/>
              <a:defRPr sz="2400" cap="all" spc="400">
                <a:solidFill>
                  <a:schemeClr val="bg1"/>
                </a:solidFill>
              </a:defRPr>
            </a:lvl1pPr>
            <a:lvl2pPr marL="457177" indent="0" algn="ctr">
              <a:buNone/>
              <a:defRPr>
                <a:solidFill>
                  <a:schemeClr val="tx1">
                    <a:tint val="75000"/>
                  </a:schemeClr>
                </a:solidFill>
              </a:defRPr>
            </a:lvl2pPr>
            <a:lvl3pPr marL="914354" indent="0" algn="ctr">
              <a:buNone/>
              <a:defRPr>
                <a:solidFill>
                  <a:schemeClr val="tx1">
                    <a:tint val="75000"/>
                  </a:schemeClr>
                </a:solidFill>
              </a:defRPr>
            </a:lvl3pPr>
            <a:lvl4pPr marL="1371531" indent="0" algn="ctr">
              <a:buNone/>
              <a:defRPr>
                <a:solidFill>
                  <a:schemeClr val="tx1">
                    <a:tint val="75000"/>
                  </a:schemeClr>
                </a:solidFill>
              </a:defRPr>
            </a:lvl4pPr>
            <a:lvl5pPr marL="1828709" indent="0" algn="ctr">
              <a:buNone/>
              <a:defRPr>
                <a:solidFill>
                  <a:schemeClr val="tx1">
                    <a:tint val="75000"/>
                  </a:schemeClr>
                </a:solidFill>
              </a:defRPr>
            </a:lvl5pPr>
            <a:lvl6pPr marL="2285886" indent="0" algn="ctr">
              <a:buNone/>
              <a:defRPr>
                <a:solidFill>
                  <a:schemeClr val="tx1">
                    <a:tint val="75000"/>
                  </a:schemeClr>
                </a:solidFill>
              </a:defRPr>
            </a:lvl6pPr>
            <a:lvl7pPr marL="2743063" indent="0" algn="ctr">
              <a:buNone/>
              <a:defRPr>
                <a:solidFill>
                  <a:schemeClr val="tx1">
                    <a:tint val="75000"/>
                  </a:schemeClr>
                </a:solidFill>
              </a:defRPr>
            </a:lvl7pPr>
            <a:lvl8pPr marL="3200240" indent="0" algn="ctr">
              <a:buNone/>
              <a:defRPr>
                <a:solidFill>
                  <a:schemeClr val="tx1">
                    <a:tint val="75000"/>
                  </a:schemeClr>
                </a:solidFill>
              </a:defRPr>
            </a:lvl8pPr>
            <a:lvl9pPr marL="3657417"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2744983847"/>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Vertical image right">
    <p:spTree>
      <p:nvGrpSpPr>
        <p:cNvPr id="1" name=""/>
        <p:cNvGrpSpPr/>
        <p:nvPr/>
      </p:nvGrpSpPr>
      <p:grpSpPr>
        <a:xfrm>
          <a:off x="0" y="0"/>
          <a:ext cx="0" cy="0"/>
          <a:chOff x="0" y="0"/>
          <a:chExt cx="0" cy="0"/>
        </a:xfrm>
      </p:grpSpPr>
      <p:sp>
        <p:nvSpPr>
          <p:cNvPr id="2" name="Title 1"/>
          <p:cNvSpPr>
            <a:spLocks noGrp="1"/>
          </p:cNvSpPr>
          <p:nvPr>
            <p:ph type="title"/>
          </p:nvPr>
        </p:nvSpPr>
        <p:spPr>
          <a:xfrm>
            <a:off x="4" y="8"/>
            <a:ext cx="4563533" cy="1236133"/>
          </a:xfrm>
          <a:prstGeom prst="rect">
            <a:avLst/>
          </a:prstGeom>
        </p:spPr>
        <p:txBody>
          <a:bodyPr/>
          <a:lstStyle/>
          <a:p>
            <a:r>
              <a:rPr lang="en-US" dirty="0" smtClean="0"/>
              <a:t>Click to edit Master title style</a:t>
            </a:r>
            <a:endParaRPr lang="en-US" dirty="0"/>
          </a:p>
        </p:txBody>
      </p:sp>
      <p:sp>
        <p:nvSpPr>
          <p:cNvPr id="3" name="Content Placeholder 2"/>
          <p:cNvSpPr>
            <a:spLocks noGrp="1"/>
          </p:cNvSpPr>
          <p:nvPr>
            <p:ph sz="half" idx="1"/>
          </p:nvPr>
        </p:nvSpPr>
        <p:spPr>
          <a:xfrm>
            <a:off x="592667" y="1337733"/>
            <a:ext cx="3970866" cy="5181600"/>
          </a:xfrm>
        </p:spPr>
        <p:txBody>
          <a:bodyPr lIns="91440" rIns="274320"/>
          <a:lstStyle>
            <a:lvl1pPr>
              <a:spcAft>
                <a:spcPts val="601"/>
              </a:spcAft>
              <a:defRPr sz="2400">
                <a:solidFill>
                  <a:schemeClr val="tx1"/>
                </a:solidFill>
              </a:defRPr>
            </a:lvl1pPr>
            <a:lvl2pPr>
              <a:spcAft>
                <a:spcPts val="601"/>
              </a:spcAft>
              <a:defRPr sz="1801">
                <a:solidFill>
                  <a:schemeClr val="tx1"/>
                </a:solidFill>
              </a:defRPr>
            </a:lvl2pPr>
            <a:lvl3pPr>
              <a:defRPr sz="2000"/>
            </a:lvl3pPr>
            <a:lvl4pPr>
              <a:defRPr sz="1801"/>
            </a:lvl4pPr>
            <a:lvl5pPr>
              <a:defRPr sz="1801"/>
            </a:lvl5pPr>
            <a:lvl6pPr>
              <a:defRPr sz="1801"/>
            </a:lvl6pPr>
            <a:lvl7pPr>
              <a:defRPr sz="1801"/>
            </a:lvl7pPr>
            <a:lvl8pPr>
              <a:defRPr sz="1801"/>
            </a:lvl8pPr>
            <a:lvl9pPr>
              <a:defRPr sz="1801"/>
            </a:lvl9pPr>
          </a:lstStyle>
          <a:p>
            <a:pPr lvl="0"/>
            <a:r>
              <a:rPr lang="en-US" dirty="0" smtClean="0"/>
              <a:t>Click to edit Master text styles</a:t>
            </a:r>
          </a:p>
          <a:p>
            <a:pPr lvl="1"/>
            <a:r>
              <a:rPr lang="en-US" dirty="0" smtClean="0"/>
              <a:t>Second level</a:t>
            </a:r>
          </a:p>
        </p:txBody>
      </p:sp>
      <p:sp>
        <p:nvSpPr>
          <p:cNvPr id="4" name="Content Placeholder 3"/>
          <p:cNvSpPr>
            <a:spLocks noGrp="1"/>
          </p:cNvSpPr>
          <p:nvPr>
            <p:ph sz="half" idx="2"/>
          </p:nvPr>
        </p:nvSpPr>
        <p:spPr>
          <a:xfrm>
            <a:off x="4563535" y="4"/>
            <a:ext cx="4580466" cy="6857999"/>
          </a:xfrm>
        </p:spPr>
        <p:txBody>
          <a:bodyPr lIns="274320" tIns="182880" rIns="274320"/>
          <a:lstStyle>
            <a:lvl1pPr>
              <a:spcAft>
                <a:spcPts val="601"/>
              </a:spcAft>
              <a:defRPr sz="2400">
                <a:solidFill>
                  <a:schemeClr val="tx1"/>
                </a:solidFill>
              </a:defRPr>
            </a:lvl1pPr>
            <a:lvl2pPr>
              <a:spcAft>
                <a:spcPts val="601"/>
              </a:spcAft>
              <a:defRPr sz="1801">
                <a:solidFill>
                  <a:schemeClr val="tx1"/>
                </a:solidFill>
              </a:defRPr>
            </a:lvl2pPr>
            <a:lvl3pPr>
              <a:defRPr sz="2000"/>
            </a:lvl3pPr>
            <a:lvl4pPr>
              <a:defRPr sz="1801"/>
            </a:lvl4pPr>
            <a:lvl5pPr>
              <a:defRPr sz="1801"/>
            </a:lvl5pPr>
            <a:lvl6pPr>
              <a:defRPr sz="1801"/>
            </a:lvl6pPr>
            <a:lvl7pPr>
              <a:defRPr sz="1801"/>
            </a:lvl7pPr>
            <a:lvl8pPr>
              <a:defRPr sz="1801"/>
            </a:lvl8pPr>
            <a:lvl9pPr>
              <a:defRPr sz="1801"/>
            </a:lvl9pPr>
          </a:lstStyle>
          <a:p>
            <a:pPr lvl="0"/>
            <a:r>
              <a:rPr lang="en-US" dirty="0" smtClean="0"/>
              <a:t>Click to edit Master text styles</a:t>
            </a:r>
          </a:p>
          <a:p>
            <a:pPr lvl="1"/>
            <a:r>
              <a:rPr lang="en-US" dirty="0" smtClean="0"/>
              <a:t>Second level</a:t>
            </a:r>
          </a:p>
        </p:txBody>
      </p:sp>
    </p:spTree>
    <p:extLst>
      <p:ext uri="{BB962C8B-B14F-4D97-AF65-F5344CB8AC3E}">
        <p14:creationId xmlns:p14="http://schemas.microsoft.com/office/powerpoint/2010/main" val="625623174"/>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Vertical image left">
    <p:spTree>
      <p:nvGrpSpPr>
        <p:cNvPr id="1" name=""/>
        <p:cNvGrpSpPr/>
        <p:nvPr/>
      </p:nvGrpSpPr>
      <p:grpSpPr>
        <a:xfrm>
          <a:off x="0" y="0"/>
          <a:ext cx="0" cy="0"/>
          <a:chOff x="0" y="0"/>
          <a:chExt cx="0" cy="0"/>
        </a:xfrm>
      </p:grpSpPr>
      <p:sp>
        <p:nvSpPr>
          <p:cNvPr id="2" name="Title 1"/>
          <p:cNvSpPr>
            <a:spLocks noGrp="1"/>
          </p:cNvSpPr>
          <p:nvPr>
            <p:ph type="title"/>
          </p:nvPr>
        </p:nvSpPr>
        <p:spPr>
          <a:xfrm>
            <a:off x="4563539" y="8"/>
            <a:ext cx="4580465" cy="1236133"/>
          </a:xfrm>
          <a:prstGeom prst="rect">
            <a:avLst/>
          </a:prstGeom>
        </p:spPr>
        <p:txBody>
          <a:bodyPr/>
          <a:lstStyle/>
          <a:p>
            <a:r>
              <a:rPr lang="en-US" dirty="0" smtClean="0"/>
              <a:t>Click to edit Master title style</a:t>
            </a:r>
            <a:endParaRPr lang="en-US" dirty="0"/>
          </a:p>
        </p:txBody>
      </p:sp>
      <p:sp>
        <p:nvSpPr>
          <p:cNvPr id="3" name="Content Placeholder 2"/>
          <p:cNvSpPr>
            <a:spLocks noGrp="1"/>
          </p:cNvSpPr>
          <p:nvPr>
            <p:ph sz="half" idx="1"/>
          </p:nvPr>
        </p:nvSpPr>
        <p:spPr>
          <a:xfrm>
            <a:off x="4707467" y="1337733"/>
            <a:ext cx="3742266" cy="5198534"/>
          </a:xfrm>
        </p:spPr>
        <p:txBody>
          <a:bodyPr lIns="91440" rIns="274320"/>
          <a:lstStyle>
            <a:lvl1pPr>
              <a:spcAft>
                <a:spcPts val="601"/>
              </a:spcAft>
              <a:defRPr sz="2400">
                <a:solidFill>
                  <a:schemeClr val="tx1"/>
                </a:solidFill>
              </a:defRPr>
            </a:lvl1pPr>
            <a:lvl2pPr>
              <a:spcAft>
                <a:spcPts val="601"/>
              </a:spcAft>
              <a:defRPr sz="1801">
                <a:solidFill>
                  <a:schemeClr val="tx1"/>
                </a:solidFill>
              </a:defRPr>
            </a:lvl2pPr>
            <a:lvl3pPr>
              <a:defRPr sz="2000"/>
            </a:lvl3pPr>
            <a:lvl4pPr>
              <a:defRPr sz="1801"/>
            </a:lvl4pPr>
            <a:lvl5pPr>
              <a:defRPr sz="1801"/>
            </a:lvl5pPr>
            <a:lvl6pPr>
              <a:defRPr sz="1801"/>
            </a:lvl6pPr>
            <a:lvl7pPr>
              <a:defRPr sz="1801"/>
            </a:lvl7pPr>
            <a:lvl8pPr>
              <a:defRPr sz="1801"/>
            </a:lvl8pPr>
            <a:lvl9pPr>
              <a:defRPr sz="1801"/>
            </a:lvl9pPr>
          </a:lstStyle>
          <a:p>
            <a:pPr lvl="0"/>
            <a:r>
              <a:rPr lang="en-US" dirty="0" smtClean="0"/>
              <a:t>Click to edit Master text styles</a:t>
            </a:r>
          </a:p>
          <a:p>
            <a:pPr lvl="1"/>
            <a:r>
              <a:rPr lang="en-US" dirty="0" smtClean="0"/>
              <a:t>Second level</a:t>
            </a:r>
          </a:p>
        </p:txBody>
      </p:sp>
      <p:sp>
        <p:nvSpPr>
          <p:cNvPr id="4" name="Content Placeholder 3"/>
          <p:cNvSpPr>
            <a:spLocks noGrp="1"/>
          </p:cNvSpPr>
          <p:nvPr>
            <p:ph sz="half" idx="2"/>
          </p:nvPr>
        </p:nvSpPr>
        <p:spPr>
          <a:xfrm>
            <a:off x="-16931" y="4"/>
            <a:ext cx="4580466" cy="6857999"/>
          </a:xfrm>
        </p:spPr>
        <p:txBody>
          <a:bodyPr lIns="274320" tIns="182880" rIns="274320"/>
          <a:lstStyle>
            <a:lvl1pPr>
              <a:spcAft>
                <a:spcPts val="601"/>
              </a:spcAft>
              <a:defRPr sz="2400">
                <a:solidFill>
                  <a:schemeClr val="tx1"/>
                </a:solidFill>
              </a:defRPr>
            </a:lvl1pPr>
            <a:lvl2pPr>
              <a:spcAft>
                <a:spcPts val="601"/>
              </a:spcAft>
              <a:defRPr sz="1801">
                <a:solidFill>
                  <a:schemeClr val="tx1"/>
                </a:solidFill>
              </a:defRPr>
            </a:lvl2pPr>
            <a:lvl3pPr>
              <a:defRPr sz="2000"/>
            </a:lvl3pPr>
            <a:lvl4pPr>
              <a:defRPr sz="1801"/>
            </a:lvl4pPr>
            <a:lvl5pPr>
              <a:defRPr sz="1801"/>
            </a:lvl5pPr>
            <a:lvl6pPr>
              <a:defRPr sz="1801"/>
            </a:lvl6pPr>
            <a:lvl7pPr>
              <a:defRPr sz="1801"/>
            </a:lvl7pPr>
            <a:lvl8pPr>
              <a:defRPr sz="1801"/>
            </a:lvl8pPr>
            <a:lvl9pPr>
              <a:defRPr sz="1801"/>
            </a:lvl9pPr>
          </a:lstStyle>
          <a:p>
            <a:pPr lvl="0"/>
            <a:r>
              <a:rPr lang="en-US" dirty="0" smtClean="0"/>
              <a:t>Click to edit Master text styles</a:t>
            </a:r>
          </a:p>
          <a:p>
            <a:pPr lvl="1"/>
            <a:r>
              <a:rPr lang="en-US" dirty="0" smtClean="0"/>
              <a:t>Second level</a:t>
            </a:r>
          </a:p>
        </p:txBody>
      </p:sp>
    </p:spTree>
    <p:extLst>
      <p:ext uri="{BB962C8B-B14F-4D97-AF65-F5344CB8AC3E}">
        <p14:creationId xmlns:p14="http://schemas.microsoft.com/office/powerpoint/2010/main" val="3068053391"/>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 y="999073"/>
            <a:ext cx="9143999" cy="5164665"/>
          </a:xfrm>
        </p:spPr>
        <p:txBody>
          <a:bodyPr>
            <a:noAutofit/>
          </a:bodyPr>
          <a:lstStyle>
            <a:lvl1pPr marL="0" indent="0">
              <a:spcAft>
                <a:spcPts val="601"/>
              </a:spcAft>
              <a:buFontTx/>
              <a:buNone/>
              <a:defRPr sz="2400"/>
            </a:lvl1pPr>
            <a:lvl2pPr marL="466322" indent="-285737">
              <a:spcAft>
                <a:spcPts val="601"/>
              </a:spcAft>
              <a:buFont typeface="Lucida Grande"/>
              <a:buChar char="•"/>
              <a:defRPr sz="2100"/>
            </a:lvl2pPr>
            <a:lvl3pPr>
              <a:spcAft>
                <a:spcPts val="601"/>
              </a:spcAft>
              <a:defRPr sz="2100"/>
            </a:lvl3pPr>
            <a:lvl4pPr>
              <a:defRPr sz="2400"/>
            </a:lvl4pPr>
            <a:lvl5pPr>
              <a:defRPr sz="2400"/>
            </a:lvl5pPr>
          </a:lstStyle>
          <a:p>
            <a:pPr lvl="0"/>
            <a:r>
              <a:rPr lang="en-US" dirty="0" smtClean="0"/>
              <a:t>Click to edit Master text styles</a:t>
            </a:r>
          </a:p>
          <a:p>
            <a:pPr lvl="1"/>
            <a:r>
              <a:rPr lang="en-US" dirty="0" smtClean="0"/>
              <a:t>Second level</a:t>
            </a:r>
          </a:p>
          <a:p>
            <a:pPr lvl="2"/>
            <a:r>
              <a:rPr lang="en-US" dirty="0" smtClean="0"/>
              <a:t>Third level</a:t>
            </a:r>
          </a:p>
        </p:txBody>
      </p:sp>
      <p:sp>
        <p:nvSpPr>
          <p:cNvPr id="7" name="Title 6"/>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2092362449"/>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 y="1014139"/>
            <a:ext cx="4563533" cy="5207739"/>
          </a:xfrm>
        </p:spPr>
        <p:txBody>
          <a:bodyPr lIns="274320" rIns="274320"/>
          <a:lstStyle>
            <a:lvl1pPr>
              <a:spcAft>
                <a:spcPts val="601"/>
              </a:spcAft>
              <a:defRPr sz="2400">
                <a:solidFill>
                  <a:schemeClr val="bg1">
                    <a:lumMod val="85000"/>
                    <a:lumOff val="15000"/>
                  </a:schemeClr>
                </a:solidFill>
              </a:defRPr>
            </a:lvl1pPr>
            <a:lvl2pPr>
              <a:spcAft>
                <a:spcPts val="601"/>
              </a:spcAft>
              <a:defRPr sz="1801">
                <a:solidFill>
                  <a:schemeClr val="bg1">
                    <a:lumMod val="85000"/>
                    <a:lumOff val="15000"/>
                  </a:schemeClr>
                </a:solidFill>
              </a:defRPr>
            </a:lvl2pPr>
            <a:lvl3pPr>
              <a:defRPr sz="2000"/>
            </a:lvl3pPr>
            <a:lvl4pPr>
              <a:defRPr sz="1801"/>
            </a:lvl4pPr>
            <a:lvl5pPr>
              <a:defRPr sz="1801"/>
            </a:lvl5pPr>
            <a:lvl6pPr>
              <a:defRPr sz="1801"/>
            </a:lvl6pPr>
            <a:lvl7pPr>
              <a:defRPr sz="1801"/>
            </a:lvl7pPr>
            <a:lvl8pPr>
              <a:defRPr sz="1801"/>
            </a:lvl8pPr>
            <a:lvl9pPr>
              <a:defRPr sz="1801"/>
            </a:lvl9pPr>
          </a:lstStyle>
          <a:p>
            <a:pPr lvl="0"/>
            <a:r>
              <a:rPr lang="en-US" dirty="0" smtClean="0"/>
              <a:t>Click to edit Master text styles</a:t>
            </a:r>
          </a:p>
          <a:p>
            <a:pPr lvl="1"/>
            <a:r>
              <a:rPr lang="en-US" dirty="0" smtClean="0"/>
              <a:t>Second level</a:t>
            </a:r>
          </a:p>
        </p:txBody>
      </p:sp>
      <p:sp>
        <p:nvSpPr>
          <p:cNvPr id="4" name="Content Placeholder 3"/>
          <p:cNvSpPr>
            <a:spLocks noGrp="1"/>
          </p:cNvSpPr>
          <p:nvPr>
            <p:ph sz="half" idx="2"/>
          </p:nvPr>
        </p:nvSpPr>
        <p:spPr>
          <a:xfrm>
            <a:off x="4563535" y="1014139"/>
            <a:ext cx="4580466" cy="5207739"/>
          </a:xfrm>
        </p:spPr>
        <p:txBody>
          <a:bodyPr lIns="274320" rIns="274320"/>
          <a:lstStyle>
            <a:lvl1pPr>
              <a:spcAft>
                <a:spcPts val="601"/>
              </a:spcAft>
              <a:defRPr sz="2400">
                <a:solidFill>
                  <a:schemeClr val="bg1">
                    <a:lumMod val="85000"/>
                    <a:lumOff val="15000"/>
                  </a:schemeClr>
                </a:solidFill>
              </a:defRPr>
            </a:lvl1pPr>
            <a:lvl2pPr>
              <a:spcAft>
                <a:spcPts val="601"/>
              </a:spcAft>
              <a:defRPr sz="1801">
                <a:solidFill>
                  <a:schemeClr val="bg1">
                    <a:lumMod val="85000"/>
                    <a:lumOff val="15000"/>
                  </a:schemeClr>
                </a:solidFill>
              </a:defRPr>
            </a:lvl2pPr>
            <a:lvl3pPr>
              <a:defRPr sz="2000"/>
            </a:lvl3pPr>
            <a:lvl4pPr>
              <a:defRPr sz="1801"/>
            </a:lvl4pPr>
            <a:lvl5pPr>
              <a:defRPr sz="1801"/>
            </a:lvl5pPr>
            <a:lvl6pPr>
              <a:defRPr sz="1801"/>
            </a:lvl6pPr>
            <a:lvl7pPr>
              <a:defRPr sz="1801"/>
            </a:lvl7pPr>
            <a:lvl8pPr>
              <a:defRPr sz="1801"/>
            </a:lvl8pPr>
            <a:lvl9pPr>
              <a:defRPr sz="1801"/>
            </a:lvl9pPr>
          </a:lstStyle>
          <a:p>
            <a:pPr lvl="0"/>
            <a:r>
              <a:rPr lang="en-US" dirty="0" smtClean="0"/>
              <a:t>Click to edit Master text styles</a:t>
            </a:r>
          </a:p>
          <a:p>
            <a:pPr lvl="1"/>
            <a:r>
              <a:rPr lang="en-US" dirty="0" smtClean="0"/>
              <a:t>Second level</a:t>
            </a:r>
          </a:p>
        </p:txBody>
      </p:sp>
    </p:spTree>
    <p:extLst>
      <p:ext uri="{BB962C8B-B14F-4D97-AF65-F5344CB8AC3E}">
        <p14:creationId xmlns:p14="http://schemas.microsoft.com/office/powerpoint/2010/main" val="3166170153"/>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pictur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Picture Placeholder 3"/>
          <p:cNvSpPr>
            <a:spLocks noGrp="1"/>
          </p:cNvSpPr>
          <p:nvPr>
            <p:ph type="pic" sz="quarter" idx="10"/>
          </p:nvPr>
        </p:nvSpPr>
        <p:spPr>
          <a:xfrm>
            <a:off x="2" y="1004888"/>
            <a:ext cx="4552491" cy="2619756"/>
          </a:xfrm>
        </p:spPr>
        <p:txBody>
          <a:bodyPr/>
          <a:lstStyle/>
          <a:p>
            <a:endParaRPr lang="en-US" dirty="0"/>
          </a:p>
        </p:txBody>
      </p:sp>
      <p:sp>
        <p:nvSpPr>
          <p:cNvPr id="4" name="Picture Placeholder 3"/>
          <p:cNvSpPr>
            <a:spLocks noGrp="1"/>
          </p:cNvSpPr>
          <p:nvPr>
            <p:ph type="pic" sz="quarter" idx="11"/>
          </p:nvPr>
        </p:nvSpPr>
        <p:spPr>
          <a:xfrm>
            <a:off x="4552490" y="1004888"/>
            <a:ext cx="4591509" cy="2619756"/>
          </a:xfrm>
        </p:spPr>
        <p:txBody>
          <a:bodyPr/>
          <a:lstStyle/>
          <a:p>
            <a:endParaRPr lang="en-US"/>
          </a:p>
        </p:txBody>
      </p:sp>
      <p:sp>
        <p:nvSpPr>
          <p:cNvPr id="5" name="Picture Placeholder 3"/>
          <p:cNvSpPr>
            <a:spLocks noGrp="1"/>
          </p:cNvSpPr>
          <p:nvPr>
            <p:ph type="pic" sz="quarter" idx="12"/>
          </p:nvPr>
        </p:nvSpPr>
        <p:spPr>
          <a:xfrm>
            <a:off x="2" y="3624644"/>
            <a:ext cx="4552491" cy="2619756"/>
          </a:xfrm>
        </p:spPr>
        <p:txBody>
          <a:bodyPr/>
          <a:lstStyle/>
          <a:p>
            <a:endParaRPr lang="en-US"/>
          </a:p>
        </p:txBody>
      </p:sp>
      <p:sp>
        <p:nvSpPr>
          <p:cNvPr id="6" name="Picture Placeholder 3"/>
          <p:cNvSpPr>
            <a:spLocks noGrp="1"/>
          </p:cNvSpPr>
          <p:nvPr>
            <p:ph type="pic" sz="quarter" idx="13"/>
          </p:nvPr>
        </p:nvSpPr>
        <p:spPr>
          <a:xfrm>
            <a:off x="4552490" y="3624644"/>
            <a:ext cx="4591509" cy="2619756"/>
          </a:xfrm>
        </p:spPr>
        <p:txBody>
          <a:bodyPr/>
          <a:lstStyle/>
          <a:p>
            <a:endParaRPr lang="en-US"/>
          </a:p>
        </p:txBody>
      </p:sp>
    </p:spTree>
    <p:extLst>
      <p:ext uri="{BB962C8B-B14F-4D97-AF65-F5344CB8AC3E}">
        <p14:creationId xmlns:p14="http://schemas.microsoft.com/office/powerpoint/2010/main" val="1729135274"/>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9-pictur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2" y="1004891"/>
            <a:ext cx="3014133" cy="1724597"/>
          </a:xfrm>
        </p:spPr>
        <p:txBody>
          <a:bodyPr/>
          <a:lstStyle/>
          <a:p>
            <a:endParaRPr lang="en-US"/>
          </a:p>
        </p:txBody>
      </p:sp>
      <p:sp>
        <p:nvSpPr>
          <p:cNvPr id="6" name="Picture Placeholder 3"/>
          <p:cNvSpPr>
            <a:spLocks noGrp="1"/>
          </p:cNvSpPr>
          <p:nvPr>
            <p:ph type="pic" sz="quarter" idx="12"/>
          </p:nvPr>
        </p:nvSpPr>
        <p:spPr>
          <a:xfrm>
            <a:off x="6092777" y="1004891"/>
            <a:ext cx="3051225" cy="1724597"/>
          </a:xfrm>
        </p:spPr>
        <p:txBody>
          <a:bodyPr/>
          <a:lstStyle/>
          <a:p>
            <a:endParaRPr lang="en-US"/>
          </a:p>
        </p:txBody>
      </p:sp>
      <p:sp>
        <p:nvSpPr>
          <p:cNvPr id="7" name="Picture Placeholder 3"/>
          <p:cNvSpPr>
            <a:spLocks noGrp="1"/>
          </p:cNvSpPr>
          <p:nvPr>
            <p:ph type="pic" sz="quarter" idx="13"/>
          </p:nvPr>
        </p:nvSpPr>
        <p:spPr>
          <a:xfrm>
            <a:off x="3014133" y="1004891"/>
            <a:ext cx="3078642" cy="1724597"/>
          </a:xfrm>
        </p:spPr>
        <p:txBody>
          <a:bodyPr/>
          <a:lstStyle/>
          <a:p>
            <a:endParaRPr lang="en-US"/>
          </a:p>
        </p:txBody>
      </p:sp>
      <p:sp>
        <p:nvSpPr>
          <p:cNvPr id="8" name="Picture Placeholder 3"/>
          <p:cNvSpPr>
            <a:spLocks noGrp="1"/>
          </p:cNvSpPr>
          <p:nvPr>
            <p:ph type="pic" sz="quarter" idx="14"/>
          </p:nvPr>
        </p:nvSpPr>
        <p:spPr>
          <a:xfrm>
            <a:off x="2" y="2736327"/>
            <a:ext cx="3014133" cy="1724597"/>
          </a:xfrm>
        </p:spPr>
        <p:txBody>
          <a:bodyPr/>
          <a:lstStyle/>
          <a:p>
            <a:endParaRPr lang="en-US"/>
          </a:p>
        </p:txBody>
      </p:sp>
      <p:sp>
        <p:nvSpPr>
          <p:cNvPr id="9" name="Picture Placeholder 3"/>
          <p:cNvSpPr>
            <a:spLocks noGrp="1"/>
          </p:cNvSpPr>
          <p:nvPr>
            <p:ph type="pic" sz="quarter" idx="15"/>
          </p:nvPr>
        </p:nvSpPr>
        <p:spPr>
          <a:xfrm>
            <a:off x="6092777" y="2736327"/>
            <a:ext cx="3051225" cy="1724597"/>
          </a:xfrm>
        </p:spPr>
        <p:txBody>
          <a:bodyPr/>
          <a:lstStyle/>
          <a:p>
            <a:endParaRPr lang="en-US"/>
          </a:p>
        </p:txBody>
      </p:sp>
      <p:sp>
        <p:nvSpPr>
          <p:cNvPr id="10" name="Picture Placeholder 3"/>
          <p:cNvSpPr>
            <a:spLocks noGrp="1"/>
          </p:cNvSpPr>
          <p:nvPr>
            <p:ph type="pic" sz="quarter" idx="16"/>
          </p:nvPr>
        </p:nvSpPr>
        <p:spPr>
          <a:xfrm>
            <a:off x="3014133" y="2736327"/>
            <a:ext cx="3078642" cy="1724597"/>
          </a:xfrm>
        </p:spPr>
        <p:txBody>
          <a:bodyPr/>
          <a:lstStyle/>
          <a:p>
            <a:endParaRPr lang="en-US"/>
          </a:p>
        </p:txBody>
      </p:sp>
      <p:sp>
        <p:nvSpPr>
          <p:cNvPr id="11" name="Picture Placeholder 3"/>
          <p:cNvSpPr>
            <a:spLocks noGrp="1"/>
          </p:cNvSpPr>
          <p:nvPr>
            <p:ph type="pic" sz="quarter" idx="17"/>
          </p:nvPr>
        </p:nvSpPr>
        <p:spPr>
          <a:xfrm>
            <a:off x="2" y="4460932"/>
            <a:ext cx="3014133" cy="1724597"/>
          </a:xfrm>
        </p:spPr>
        <p:txBody>
          <a:bodyPr/>
          <a:lstStyle/>
          <a:p>
            <a:endParaRPr lang="en-US"/>
          </a:p>
        </p:txBody>
      </p:sp>
      <p:sp>
        <p:nvSpPr>
          <p:cNvPr id="12" name="Picture Placeholder 3"/>
          <p:cNvSpPr>
            <a:spLocks noGrp="1"/>
          </p:cNvSpPr>
          <p:nvPr>
            <p:ph type="pic" sz="quarter" idx="18"/>
          </p:nvPr>
        </p:nvSpPr>
        <p:spPr>
          <a:xfrm>
            <a:off x="6092777" y="4460932"/>
            <a:ext cx="3051225" cy="1724597"/>
          </a:xfrm>
        </p:spPr>
        <p:txBody>
          <a:bodyPr/>
          <a:lstStyle/>
          <a:p>
            <a:endParaRPr lang="en-US"/>
          </a:p>
        </p:txBody>
      </p:sp>
      <p:sp>
        <p:nvSpPr>
          <p:cNvPr id="13" name="Picture Placeholder 3"/>
          <p:cNvSpPr>
            <a:spLocks noGrp="1"/>
          </p:cNvSpPr>
          <p:nvPr>
            <p:ph type="pic" sz="quarter" idx="19"/>
          </p:nvPr>
        </p:nvSpPr>
        <p:spPr>
          <a:xfrm>
            <a:off x="3014133" y="4460932"/>
            <a:ext cx="3078642" cy="1724597"/>
          </a:xfrm>
        </p:spPr>
        <p:txBody>
          <a:bodyPr/>
          <a:lstStyle/>
          <a:p>
            <a:endParaRPr lang="en-US"/>
          </a:p>
        </p:txBody>
      </p:sp>
    </p:spTree>
    <p:extLst>
      <p:ext uri="{BB962C8B-B14F-4D97-AF65-F5344CB8AC3E}">
        <p14:creationId xmlns:p14="http://schemas.microsoft.com/office/powerpoint/2010/main" val="335747742"/>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853803829"/>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theme" Target="../theme/theme2.xml"/><Relationship Id="rId3" Type="http://schemas.openxmlformats.org/officeDocument/2006/relationships/image" Target="../media/image3.emf"/></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theme" Target="../theme/theme3.xml"/><Relationship Id="rId3" Type="http://schemas.openxmlformats.org/officeDocument/2006/relationships/image" Target="../media/image3.emf"/></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7.xml"/><Relationship Id="rId4" Type="http://schemas.openxmlformats.org/officeDocument/2006/relationships/slideLayout" Target="../slideLayouts/slideLayout8.xml"/><Relationship Id="rId5" Type="http://schemas.openxmlformats.org/officeDocument/2006/relationships/slideLayout" Target="../slideLayouts/slideLayout9.xml"/><Relationship Id="rId6" Type="http://schemas.openxmlformats.org/officeDocument/2006/relationships/theme" Target="../theme/theme4.xml"/><Relationship Id="rId7" Type="http://schemas.openxmlformats.org/officeDocument/2006/relationships/image" Target="../media/image3.emf"/><Relationship Id="rId8" Type="http://schemas.openxmlformats.org/officeDocument/2006/relationships/image" Target="../media/image4.emf"/><Relationship Id="rId1" Type="http://schemas.openxmlformats.org/officeDocument/2006/relationships/slideLayout" Target="../slideLayouts/slideLayout5.xml"/><Relationship Id="rId2" Type="http://schemas.openxmlformats.org/officeDocument/2006/relationships/slideLayout" Target="../slideLayouts/slideLayout6.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theme" Target="../theme/theme5.xml"/><Relationship Id="rId3" Type="http://schemas.openxmlformats.org/officeDocument/2006/relationships/image" Target="../media/image3.emf"/></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theme" Target="../theme/theme6.xml"/><Relationship Id="rId3" Type="http://schemas.openxmlformats.org/officeDocument/2006/relationships/image" Target="../media/image3.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6"/>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8"/>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A4DFC32-6C27-8840-B554-340DEDB1B971}" type="datetimeFigureOut">
              <a:rPr lang="en-US" smtClean="0"/>
              <a:t>4/20/16</a:t>
            </a:fld>
            <a:endParaRPr lang="en-US"/>
          </a:p>
        </p:txBody>
      </p:sp>
      <p:sp>
        <p:nvSpPr>
          <p:cNvPr id="5" name="Footer Placeholder 4"/>
          <p:cNvSpPr>
            <a:spLocks noGrp="1"/>
          </p:cNvSpPr>
          <p:nvPr>
            <p:ph type="ftr" sz="quarter" idx="3"/>
          </p:nvPr>
        </p:nvSpPr>
        <p:spPr>
          <a:xfrm>
            <a:off x="3124200" y="6356358"/>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8"/>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4D1D1E6-9B7A-BB49-9F21-2322DC6E2E92}" type="slidenum">
              <a:rPr lang="en-US" smtClean="0"/>
              <a:t>‹#›</a:t>
            </a:fld>
            <a:endParaRPr lang="en-US"/>
          </a:p>
        </p:txBody>
      </p:sp>
    </p:spTree>
    <p:extLst>
      <p:ext uri="{BB962C8B-B14F-4D97-AF65-F5344CB8AC3E}">
        <p14:creationId xmlns:p14="http://schemas.microsoft.com/office/powerpoint/2010/main" val="3012981321"/>
      </p:ext>
    </p:extLst>
  </p:cSld>
  <p:clrMap bg1="lt1" tx1="dk1" bg2="lt2" tx2="dk2" accent1="accent1" accent2="accent2" accent3="accent3" accent4="accent4" accent5="accent5" accent6="accent6" hlink="hlink" folHlink="folHlink"/>
  <p:sldLayoutIdLst>
    <p:sldLayoutId id="2147483681" r:id="rId1"/>
    <p:sldLayoutId id="2147483682" r:id="rId2"/>
  </p:sldLayoutIdLst>
  <p:txStyles>
    <p:titleStyle>
      <a:lvl1pPr algn="ctr" defTabSz="457177" rtl="0" eaLnBrk="1" latinLnBrk="0" hangingPunct="1">
        <a:spcBef>
          <a:spcPct val="0"/>
        </a:spcBef>
        <a:buNone/>
        <a:defRPr sz="4400" kern="1200">
          <a:solidFill>
            <a:schemeClr val="tx1"/>
          </a:solidFill>
          <a:latin typeface="+mj-lt"/>
          <a:ea typeface="+mj-ea"/>
          <a:cs typeface="+mj-cs"/>
        </a:defRPr>
      </a:lvl1pPr>
    </p:titleStyle>
    <p:bodyStyle>
      <a:lvl1pPr marL="342882" indent="-342882" algn="l" defTabSz="457177" rtl="0" eaLnBrk="1" latinLnBrk="0" hangingPunct="1">
        <a:spcBef>
          <a:spcPct val="20000"/>
        </a:spcBef>
        <a:buFont typeface="Arial"/>
        <a:buChar char="•"/>
        <a:defRPr sz="3200" kern="1200">
          <a:solidFill>
            <a:schemeClr val="tx1"/>
          </a:solidFill>
          <a:latin typeface="+mn-lt"/>
          <a:ea typeface="+mn-ea"/>
          <a:cs typeface="+mn-cs"/>
        </a:defRPr>
      </a:lvl1pPr>
      <a:lvl2pPr marL="742913" indent="-285737" algn="l" defTabSz="457177" rtl="0" eaLnBrk="1" latinLnBrk="0" hangingPunct="1">
        <a:spcBef>
          <a:spcPct val="20000"/>
        </a:spcBef>
        <a:buFont typeface="Arial"/>
        <a:buChar char="–"/>
        <a:defRPr sz="2800" kern="1200">
          <a:solidFill>
            <a:schemeClr val="tx1"/>
          </a:solidFill>
          <a:latin typeface="+mn-lt"/>
          <a:ea typeface="+mn-ea"/>
          <a:cs typeface="+mn-cs"/>
        </a:defRPr>
      </a:lvl2pPr>
      <a:lvl3pPr marL="1142943" indent="-228589" algn="l" defTabSz="457177" rtl="0" eaLnBrk="1" latinLnBrk="0" hangingPunct="1">
        <a:spcBef>
          <a:spcPct val="20000"/>
        </a:spcBef>
        <a:buFont typeface="Arial"/>
        <a:buChar char="•"/>
        <a:defRPr sz="2400" kern="1200">
          <a:solidFill>
            <a:schemeClr val="tx1"/>
          </a:solidFill>
          <a:latin typeface="+mn-lt"/>
          <a:ea typeface="+mn-ea"/>
          <a:cs typeface="+mn-cs"/>
        </a:defRPr>
      </a:lvl3pPr>
      <a:lvl4pPr marL="1600121" indent="-228589" algn="l" defTabSz="457177" rtl="0" eaLnBrk="1" latinLnBrk="0" hangingPunct="1">
        <a:spcBef>
          <a:spcPct val="20000"/>
        </a:spcBef>
        <a:buFont typeface="Arial"/>
        <a:buChar char="–"/>
        <a:defRPr sz="2000" kern="1200">
          <a:solidFill>
            <a:schemeClr val="tx1"/>
          </a:solidFill>
          <a:latin typeface="+mn-lt"/>
          <a:ea typeface="+mn-ea"/>
          <a:cs typeface="+mn-cs"/>
        </a:defRPr>
      </a:lvl4pPr>
      <a:lvl5pPr marL="2057298" indent="-228589" algn="l" defTabSz="457177" rtl="0" eaLnBrk="1" latinLnBrk="0" hangingPunct="1">
        <a:spcBef>
          <a:spcPct val="20000"/>
        </a:spcBef>
        <a:buFont typeface="Arial"/>
        <a:buChar char="»"/>
        <a:defRPr sz="2000" kern="1200">
          <a:solidFill>
            <a:schemeClr val="tx1"/>
          </a:solidFill>
          <a:latin typeface="+mn-lt"/>
          <a:ea typeface="+mn-ea"/>
          <a:cs typeface="+mn-cs"/>
        </a:defRPr>
      </a:lvl5pPr>
      <a:lvl6pPr marL="2514476" indent="-228589" algn="l" defTabSz="457177" rtl="0" eaLnBrk="1" latinLnBrk="0" hangingPunct="1">
        <a:spcBef>
          <a:spcPct val="20000"/>
        </a:spcBef>
        <a:buFont typeface="Arial"/>
        <a:buChar char="•"/>
        <a:defRPr sz="2000" kern="1200">
          <a:solidFill>
            <a:schemeClr val="tx1"/>
          </a:solidFill>
          <a:latin typeface="+mn-lt"/>
          <a:ea typeface="+mn-ea"/>
          <a:cs typeface="+mn-cs"/>
        </a:defRPr>
      </a:lvl6pPr>
      <a:lvl7pPr marL="2971652" indent="-228589" algn="l" defTabSz="457177" rtl="0" eaLnBrk="1" latinLnBrk="0" hangingPunct="1">
        <a:spcBef>
          <a:spcPct val="20000"/>
        </a:spcBef>
        <a:buFont typeface="Arial"/>
        <a:buChar char="•"/>
        <a:defRPr sz="2000" kern="1200">
          <a:solidFill>
            <a:schemeClr val="tx1"/>
          </a:solidFill>
          <a:latin typeface="+mn-lt"/>
          <a:ea typeface="+mn-ea"/>
          <a:cs typeface="+mn-cs"/>
        </a:defRPr>
      </a:lvl7pPr>
      <a:lvl8pPr marL="3428829" indent="-228589" algn="l" defTabSz="457177" rtl="0" eaLnBrk="1" latinLnBrk="0" hangingPunct="1">
        <a:spcBef>
          <a:spcPct val="20000"/>
        </a:spcBef>
        <a:buFont typeface="Arial"/>
        <a:buChar char="•"/>
        <a:defRPr sz="2000" kern="1200">
          <a:solidFill>
            <a:schemeClr val="tx1"/>
          </a:solidFill>
          <a:latin typeface="+mn-lt"/>
          <a:ea typeface="+mn-ea"/>
          <a:cs typeface="+mn-cs"/>
        </a:defRPr>
      </a:lvl8pPr>
      <a:lvl9pPr marL="3886007" indent="-228589" algn="l" defTabSz="457177"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77" rtl="0" eaLnBrk="1" latinLnBrk="0" hangingPunct="1">
        <a:defRPr sz="1801" kern="1200">
          <a:solidFill>
            <a:schemeClr val="tx1"/>
          </a:solidFill>
          <a:latin typeface="+mn-lt"/>
          <a:ea typeface="+mn-ea"/>
          <a:cs typeface="+mn-cs"/>
        </a:defRPr>
      </a:lvl1pPr>
      <a:lvl2pPr marL="457177" algn="l" defTabSz="457177" rtl="0" eaLnBrk="1" latinLnBrk="0" hangingPunct="1">
        <a:defRPr sz="1801" kern="1200">
          <a:solidFill>
            <a:schemeClr val="tx1"/>
          </a:solidFill>
          <a:latin typeface="+mn-lt"/>
          <a:ea typeface="+mn-ea"/>
          <a:cs typeface="+mn-cs"/>
        </a:defRPr>
      </a:lvl2pPr>
      <a:lvl3pPr marL="914354" algn="l" defTabSz="457177" rtl="0" eaLnBrk="1" latinLnBrk="0" hangingPunct="1">
        <a:defRPr sz="1801" kern="1200">
          <a:solidFill>
            <a:schemeClr val="tx1"/>
          </a:solidFill>
          <a:latin typeface="+mn-lt"/>
          <a:ea typeface="+mn-ea"/>
          <a:cs typeface="+mn-cs"/>
        </a:defRPr>
      </a:lvl3pPr>
      <a:lvl4pPr marL="1371531" algn="l" defTabSz="457177" rtl="0" eaLnBrk="1" latinLnBrk="0" hangingPunct="1">
        <a:defRPr sz="1801" kern="1200">
          <a:solidFill>
            <a:schemeClr val="tx1"/>
          </a:solidFill>
          <a:latin typeface="+mn-lt"/>
          <a:ea typeface="+mn-ea"/>
          <a:cs typeface="+mn-cs"/>
        </a:defRPr>
      </a:lvl4pPr>
      <a:lvl5pPr marL="1828709" algn="l" defTabSz="457177" rtl="0" eaLnBrk="1" latinLnBrk="0" hangingPunct="1">
        <a:defRPr sz="1801" kern="1200">
          <a:solidFill>
            <a:schemeClr val="tx1"/>
          </a:solidFill>
          <a:latin typeface="+mn-lt"/>
          <a:ea typeface="+mn-ea"/>
          <a:cs typeface="+mn-cs"/>
        </a:defRPr>
      </a:lvl5pPr>
      <a:lvl6pPr marL="2285886" algn="l" defTabSz="457177" rtl="0" eaLnBrk="1" latinLnBrk="0" hangingPunct="1">
        <a:defRPr sz="1801" kern="1200">
          <a:solidFill>
            <a:schemeClr val="tx1"/>
          </a:solidFill>
          <a:latin typeface="+mn-lt"/>
          <a:ea typeface="+mn-ea"/>
          <a:cs typeface="+mn-cs"/>
        </a:defRPr>
      </a:lvl6pPr>
      <a:lvl7pPr marL="2743063" algn="l" defTabSz="457177" rtl="0" eaLnBrk="1" latinLnBrk="0" hangingPunct="1">
        <a:defRPr sz="1801" kern="1200">
          <a:solidFill>
            <a:schemeClr val="tx1"/>
          </a:solidFill>
          <a:latin typeface="+mn-lt"/>
          <a:ea typeface="+mn-ea"/>
          <a:cs typeface="+mn-cs"/>
        </a:defRPr>
      </a:lvl7pPr>
      <a:lvl8pPr marL="3200240" algn="l" defTabSz="457177" rtl="0" eaLnBrk="1" latinLnBrk="0" hangingPunct="1">
        <a:defRPr sz="1801" kern="1200">
          <a:solidFill>
            <a:schemeClr val="tx1"/>
          </a:solidFill>
          <a:latin typeface="+mn-lt"/>
          <a:ea typeface="+mn-ea"/>
          <a:cs typeface="+mn-cs"/>
        </a:defRPr>
      </a:lvl8pPr>
      <a:lvl9pPr marL="3657417" algn="l" defTabSz="457177" rtl="0" eaLnBrk="1" latinLnBrk="0" hangingPunct="1">
        <a:defRPr sz="1801"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0" y="991359"/>
            <a:ext cx="9144000" cy="5206247"/>
          </a:xfrm>
          <a:prstGeom prst="rect">
            <a:avLst/>
          </a:prstGeom>
        </p:spPr>
        <p:txBody>
          <a:bodyPr vert="horz" lIns="274320" tIns="45720" rIns="274320" bIns="45720" rtlCol="0">
            <a:noAutofit/>
          </a:bodyPr>
          <a:lstStyle/>
          <a:p>
            <a:pPr lvl="0"/>
            <a:r>
              <a:rPr lang="en-US" dirty="0" smtClean="0"/>
              <a:t>Click to edit Master text styles</a:t>
            </a:r>
          </a:p>
          <a:p>
            <a:pPr lvl="1"/>
            <a:r>
              <a:rPr lang="en-US" dirty="0" smtClean="0"/>
              <a:t>Second level</a:t>
            </a:r>
          </a:p>
          <a:p>
            <a:pPr lvl="2"/>
            <a:r>
              <a:rPr lang="en-US" dirty="0" smtClean="0"/>
              <a:t>Third level</a:t>
            </a:r>
          </a:p>
        </p:txBody>
      </p:sp>
      <p:pic>
        <p:nvPicPr>
          <p:cNvPr id="8" name="Picture 7" descr="124-hash.eps"/>
          <p:cNvPicPr>
            <a:picLocks noChangeAspect="1"/>
          </p:cNvPicPr>
          <p:nvPr userDrawn="1"/>
        </p:nvPicPr>
        <p:blipFill rotWithShape="1">
          <a:blip r:embed="rId3">
            <a:extLst>
              <a:ext uri="{28A0092B-C50C-407E-A947-70E740481C1C}">
                <a14:useLocalDpi xmlns:a14="http://schemas.microsoft.com/office/drawing/2010/main" val="0"/>
              </a:ext>
            </a:extLst>
          </a:blip>
          <a:srcRect l="39516" t="1" b="-2"/>
          <a:stretch/>
        </p:blipFill>
        <p:spPr>
          <a:xfrm rot="16200000">
            <a:off x="-2398813" y="3962574"/>
            <a:ext cx="5530675" cy="260197"/>
          </a:xfrm>
          <a:prstGeom prst="rect">
            <a:avLst/>
          </a:prstGeom>
        </p:spPr>
      </p:pic>
      <p:sp>
        <p:nvSpPr>
          <p:cNvPr id="5" name="Title Placeholder 1"/>
          <p:cNvSpPr>
            <a:spLocks noGrp="1"/>
          </p:cNvSpPr>
          <p:nvPr>
            <p:ph type="title"/>
          </p:nvPr>
        </p:nvSpPr>
        <p:spPr>
          <a:xfrm>
            <a:off x="0" y="0"/>
            <a:ext cx="9144000" cy="991352"/>
          </a:xfrm>
          <a:prstGeom prst="rect">
            <a:avLst/>
          </a:prstGeom>
          <a:noFill/>
        </p:spPr>
        <p:txBody>
          <a:bodyPr vert="horz" lIns="274320" tIns="45720" rIns="91440" bIns="45720" rtlCol="0" anchor="ctr">
            <a:noAutofit/>
          </a:bodyPr>
          <a:lstStyle/>
          <a:p>
            <a:r>
              <a:rPr lang="en-US" dirty="0" smtClean="0"/>
              <a:t>Click to edit Master title style</a:t>
            </a:r>
            <a:endParaRPr lang="en-US" dirty="0"/>
          </a:p>
        </p:txBody>
      </p:sp>
    </p:spTree>
    <p:extLst>
      <p:ext uri="{BB962C8B-B14F-4D97-AF65-F5344CB8AC3E}">
        <p14:creationId xmlns:p14="http://schemas.microsoft.com/office/powerpoint/2010/main" val="132200215"/>
      </p:ext>
    </p:extLst>
  </p:cSld>
  <p:clrMap bg1="dk1" tx1="lt1" bg2="dk2" tx2="lt2" accent1="accent1" accent2="accent2" accent3="accent3" accent4="accent4" accent5="accent5" accent6="accent6" hlink="hlink" folHlink="folHlink"/>
  <p:sldLayoutIdLst>
    <p:sldLayoutId id="2147483661" r:id="rId1"/>
  </p:sldLayoutIdLst>
  <p:timing>
    <p:tnLst>
      <p:par>
        <p:cTn id="1" dur="indefinite" restart="never" nodeType="tmRoot"/>
      </p:par>
    </p:tnLst>
  </p:timing>
  <p:txStyles>
    <p:titleStyle>
      <a:lvl1pPr algn="l" defTabSz="457177" rtl="0" eaLnBrk="1" latinLnBrk="0" hangingPunct="1">
        <a:spcBef>
          <a:spcPct val="0"/>
        </a:spcBef>
        <a:buNone/>
        <a:defRPr sz="2400" kern="1200" cap="all" spc="201">
          <a:solidFill>
            <a:srgbClr val="EEB211"/>
          </a:solidFill>
          <a:latin typeface="Calibri"/>
          <a:ea typeface="+mj-ea"/>
          <a:cs typeface="+mj-cs"/>
        </a:defRPr>
      </a:lvl1pPr>
    </p:titleStyle>
    <p:bodyStyle>
      <a:lvl1pPr marL="0" indent="0" algn="l" defTabSz="457177" rtl="0" eaLnBrk="1" latinLnBrk="0" hangingPunct="1">
        <a:spcBef>
          <a:spcPct val="20000"/>
        </a:spcBef>
        <a:buFont typeface="Arial"/>
        <a:buNone/>
        <a:defRPr sz="3200" kern="1200">
          <a:solidFill>
            <a:schemeClr val="tx1"/>
          </a:solidFill>
          <a:latin typeface="Calibri"/>
          <a:ea typeface="+mn-ea"/>
          <a:cs typeface="+mn-cs"/>
        </a:defRPr>
      </a:lvl1pPr>
      <a:lvl2pPr marL="466322" indent="-285737" algn="l" defTabSz="457177" rtl="0" eaLnBrk="1" latinLnBrk="0" hangingPunct="1">
        <a:spcBef>
          <a:spcPct val="20000"/>
        </a:spcBef>
        <a:buFont typeface="Arial"/>
        <a:buChar char="•"/>
        <a:defRPr sz="2800" kern="1200">
          <a:solidFill>
            <a:schemeClr val="tx1"/>
          </a:solidFill>
          <a:latin typeface="Calibri"/>
          <a:ea typeface="+mn-ea"/>
          <a:cs typeface="+mn-cs"/>
        </a:defRPr>
      </a:lvl2pPr>
      <a:lvl3pPr marL="1142943" indent="-228589" algn="l" defTabSz="457177" rtl="0" eaLnBrk="1" latinLnBrk="0" hangingPunct="1">
        <a:spcBef>
          <a:spcPct val="20000"/>
        </a:spcBef>
        <a:buFont typeface="Arial"/>
        <a:buChar char="•"/>
        <a:defRPr sz="2400" kern="1200">
          <a:solidFill>
            <a:schemeClr val="tx1"/>
          </a:solidFill>
          <a:latin typeface="Calibri"/>
          <a:ea typeface="+mn-ea"/>
          <a:cs typeface="+mn-cs"/>
        </a:defRPr>
      </a:lvl3pPr>
      <a:lvl4pPr marL="1600121" indent="-228589" algn="l" defTabSz="457177" rtl="0" eaLnBrk="1" latinLnBrk="0" hangingPunct="1">
        <a:spcBef>
          <a:spcPct val="20000"/>
        </a:spcBef>
        <a:buFont typeface="Arial"/>
        <a:buChar char="–"/>
        <a:defRPr sz="2000" kern="1200">
          <a:solidFill>
            <a:schemeClr val="bg1"/>
          </a:solidFill>
          <a:latin typeface="Roboto Light"/>
          <a:ea typeface="+mn-ea"/>
          <a:cs typeface="+mn-cs"/>
        </a:defRPr>
      </a:lvl4pPr>
      <a:lvl5pPr marL="2057298" indent="-228589" algn="l" defTabSz="457177" rtl="0" eaLnBrk="1" latinLnBrk="0" hangingPunct="1">
        <a:spcBef>
          <a:spcPct val="20000"/>
        </a:spcBef>
        <a:buFont typeface="Arial"/>
        <a:buChar char="»"/>
        <a:defRPr sz="2000" kern="1200">
          <a:solidFill>
            <a:schemeClr val="bg1"/>
          </a:solidFill>
          <a:latin typeface="Roboto Light"/>
          <a:ea typeface="+mn-ea"/>
          <a:cs typeface="+mn-cs"/>
        </a:defRPr>
      </a:lvl5pPr>
      <a:lvl6pPr marL="2514476" indent="-228589" algn="l" defTabSz="457177" rtl="0" eaLnBrk="1" latinLnBrk="0" hangingPunct="1">
        <a:spcBef>
          <a:spcPct val="20000"/>
        </a:spcBef>
        <a:buFont typeface="Arial"/>
        <a:buChar char="•"/>
        <a:defRPr sz="2000" kern="1200">
          <a:solidFill>
            <a:schemeClr val="tx1"/>
          </a:solidFill>
          <a:latin typeface="+mn-lt"/>
          <a:ea typeface="+mn-ea"/>
          <a:cs typeface="+mn-cs"/>
        </a:defRPr>
      </a:lvl6pPr>
      <a:lvl7pPr marL="2971652" indent="-228589" algn="l" defTabSz="457177" rtl="0" eaLnBrk="1" latinLnBrk="0" hangingPunct="1">
        <a:spcBef>
          <a:spcPct val="20000"/>
        </a:spcBef>
        <a:buFont typeface="Arial"/>
        <a:buChar char="•"/>
        <a:defRPr sz="2000" kern="1200">
          <a:solidFill>
            <a:schemeClr val="tx1"/>
          </a:solidFill>
          <a:latin typeface="+mn-lt"/>
          <a:ea typeface="+mn-ea"/>
          <a:cs typeface="+mn-cs"/>
        </a:defRPr>
      </a:lvl7pPr>
      <a:lvl8pPr marL="3428829" indent="-228589" algn="l" defTabSz="457177" rtl="0" eaLnBrk="1" latinLnBrk="0" hangingPunct="1">
        <a:spcBef>
          <a:spcPct val="20000"/>
        </a:spcBef>
        <a:buFont typeface="Arial"/>
        <a:buChar char="•"/>
        <a:defRPr sz="2000" kern="1200">
          <a:solidFill>
            <a:schemeClr val="tx1"/>
          </a:solidFill>
          <a:latin typeface="+mn-lt"/>
          <a:ea typeface="+mn-ea"/>
          <a:cs typeface="+mn-cs"/>
        </a:defRPr>
      </a:lvl8pPr>
      <a:lvl9pPr marL="3886007" indent="-228589" algn="l" defTabSz="457177"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77" rtl="0" eaLnBrk="1" latinLnBrk="0" hangingPunct="1">
        <a:defRPr sz="1801" kern="1200">
          <a:solidFill>
            <a:schemeClr val="tx1"/>
          </a:solidFill>
          <a:latin typeface="+mn-lt"/>
          <a:ea typeface="+mn-ea"/>
          <a:cs typeface="+mn-cs"/>
        </a:defRPr>
      </a:lvl1pPr>
      <a:lvl2pPr marL="457177" algn="l" defTabSz="457177" rtl="0" eaLnBrk="1" latinLnBrk="0" hangingPunct="1">
        <a:defRPr sz="1801" kern="1200">
          <a:solidFill>
            <a:schemeClr val="tx1"/>
          </a:solidFill>
          <a:latin typeface="+mn-lt"/>
          <a:ea typeface="+mn-ea"/>
          <a:cs typeface="+mn-cs"/>
        </a:defRPr>
      </a:lvl2pPr>
      <a:lvl3pPr marL="914354" algn="l" defTabSz="457177" rtl="0" eaLnBrk="1" latinLnBrk="0" hangingPunct="1">
        <a:defRPr sz="1801" kern="1200">
          <a:solidFill>
            <a:schemeClr val="tx1"/>
          </a:solidFill>
          <a:latin typeface="+mn-lt"/>
          <a:ea typeface="+mn-ea"/>
          <a:cs typeface="+mn-cs"/>
        </a:defRPr>
      </a:lvl3pPr>
      <a:lvl4pPr marL="1371531" algn="l" defTabSz="457177" rtl="0" eaLnBrk="1" latinLnBrk="0" hangingPunct="1">
        <a:defRPr sz="1801" kern="1200">
          <a:solidFill>
            <a:schemeClr val="tx1"/>
          </a:solidFill>
          <a:latin typeface="+mn-lt"/>
          <a:ea typeface="+mn-ea"/>
          <a:cs typeface="+mn-cs"/>
        </a:defRPr>
      </a:lvl4pPr>
      <a:lvl5pPr marL="1828709" algn="l" defTabSz="457177" rtl="0" eaLnBrk="1" latinLnBrk="0" hangingPunct="1">
        <a:defRPr sz="1801" kern="1200">
          <a:solidFill>
            <a:schemeClr val="tx1"/>
          </a:solidFill>
          <a:latin typeface="+mn-lt"/>
          <a:ea typeface="+mn-ea"/>
          <a:cs typeface="+mn-cs"/>
        </a:defRPr>
      </a:lvl5pPr>
      <a:lvl6pPr marL="2285886" algn="l" defTabSz="457177" rtl="0" eaLnBrk="1" latinLnBrk="0" hangingPunct="1">
        <a:defRPr sz="1801" kern="1200">
          <a:solidFill>
            <a:schemeClr val="tx1"/>
          </a:solidFill>
          <a:latin typeface="+mn-lt"/>
          <a:ea typeface="+mn-ea"/>
          <a:cs typeface="+mn-cs"/>
        </a:defRPr>
      </a:lvl6pPr>
      <a:lvl7pPr marL="2743063" algn="l" defTabSz="457177" rtl="0" eaLnBrk="1" latinLnBrk="0" hangingPunct="1">
        <a:defRPr sz="1801" kern="1200">
          <a:solidFill>
            <a:schemeClr val="tx1"/>
          </a:solidFill>
          <a:latin typeface="+mn-lt"/>
          <a:ea typeface="+mn-ea"/>
          <a:cs typeface="+mn-cs"/>
        </a:defRPr>
      </a:lvl7pPr>
      <a:lvl8pPr marL="3200240" algn="l" defTabSz="457177" rtl="0" eaLnBrk="1" latinLnBrk="0" hangingPunct="1">
        <a:defRPr sz="1801" kern="1200">
          <a:solidFill>
            <a:schemeClr val="tx1"/>
          </a:solidFill>
          <a:latin typeface="+mn-lt"/>
          <a:ea typeface="+mn-ea"/>
          <a:cs typeface="+mn-cs"/>
        </a:defRPr>
      </a:lvl8pPr>
      <a:lvl9pPr marL="3657417" algn="l" defTabSz="457177" rtl="0" eaLnBrk="1" latinLnBrk="0" hangingPunct="1">
        <a:defRPr sz="1801"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0" y="991359"/>
            <a:ext cx="9144000" cy="5206247"/>
          </a:xfrm>
          <a:prstGeom prst="rect">
            <a:avLst/>
          </a:prstGeom>
        </p:spPr>
        <p:txBody>
          <a:bodyPr vert="horz" lIns="274320" tIns="45720" rIns="274320" bIns="45720" rtlCol="0">
            <a:noAutofit/>
          </a:bodyPr>
          <a:lstStyle/>
          <a:p>
            <a:pPr lvl="0"/>
            <a:r>
              <a:rPr lang="en-US" dirty="0" smtClean="0"/>
              <a:t>Click to edit Master text styles</a:t>
            </a:r>
          </a:p>
          <a:p>
            <a:pPr lvl="1"/>
            <a:r>
              <a:rPr lang="en-US" dirty="0" smtClean="0"/>
              <a:t>Second level</a:t>
            </a:r>
          </a:p>
          <a:p>
            <a:pPr lvl="2"/>
            <a:r>
              <a:rPr lang="en-US" dirty="0" smtClean="0"/>
              <a:t>Third level</a:t>
            </a:r>
          </a:p>
        </p:txBody>
      </p:sp>
      <p:pic>
        <p:nvPicPr>
          <p:cNvPr id="8" name="Picture 7" descr="124-hash.eps"/>
          <p:cNvPicPr>
            <a:picLocks noChangeAspect="1"/>
          </p:cNvPicPr>
          <p:nvPr userDrawn="1"/>
        </p:nvPicPr>
        <p:blipFill rotWithShape="1">
          <a:blip r:embed="rId3">
            <a:extLst>
              <a:ext uri="{28A0092B-C50C-407E-A947-70E740481C1C}">
                <a14:useLocalDpi xmlns:a14="http://schemas.microsoft.com/office/drawing/2010/main" val="0"/>
              </a:ext>
            </a:extLst>
          </a:blip>
          <a:srcRect l="1" r="41959"/>
          <a:stretch/>
        </p:blipFill>
        <p:spPr>
          <a:xfrm rot="16200000">
            <a:off x="6123889" y="3750633"/>
            <a:ext cx="5307189" cy="260197"/>
          </a:xfrm>
          <a:prstGeom prst="rect">
            <a:avLst/>
          </a:prstGeom>
        </p:spPr>
      </p:pic>
      <p:sp>
        <p:nvSpPr>
          <p:cNvPr id="5" name="Title Placeholder 1"/>
          <p:cNvSpPr>
            <a:spLocks noGrp="1"/>
          </p:cNvSpPr>
          <p:nvPr>
            <p:ph type="title"/>
          </p:nvPr>
        </p:nvSpPr>
        <p:spPr>
          <a:xfrm>
            <a:off x="0" y="0"/>
            <a:ext cx="9144000" cy="991352"/>
          </a:xfrm>
          <a:prstGeom prst="rect">
            <a:avLst/>
          </a:prstGeom>
          <a:noFill/>
        </p:spPr>
        <p:txBody>
          <a:bodyPr vert="horz" lIns="274320" tIns="45720" rIns="91440" bIns="45720" rtlCol="0" anchor="ctr">
            <a:noAutofit/>
          </a:bodyPr>
          <a:lstStyle/>
          <a:p>
            <a:r>
              <a:rPr lang="en-US" dirty="0" smtClean="0"/>
              <a:t>Click to edit Master title style</a:t>
            </a:r>
            <a:endParaRPr lang="en-US" dirty="0"/>
          </a:p>
        </p:txBody>
      </p:sp>
    </p:spTree>
    <p:extLst>
      <p:ext uri="{BB962C8B-B14F-4D97-AF65-F5344CB8AC3E}">
        <p14:creationId xmlns:p14="http://schemas.microsoft.com/office/powerpoint/2010/main" val="3100422753"/>
      </p:ext>
    </p:extLst>
  </p:cSld>
  <p:clrMap bg1="dk1" tx1="lt1" bg2="dk2" tx2="lt2" accent1="accent1" accent2="accent2" accent3="accent3" accent4="accent4" accent5="accent5" accent6="accent6" hlink="hlink" folHlink="folHlink"/>
  <p:sldLayoutIdLst>
    <p:sldLayoutId id="2147483676" r:id="rId1"/>
  </p:sldLayoutIdLst>
  <p:timing>
    <p:tnLst>
      <p:par>
        <p:cTn id="1" dur="indefinite" restart="never" nodeType="tmRoot"/>
      </p:par>
    </p:tnLst>
  </p:timing>
  <p:txStyles>
    <p:titleStyle>
      <a:lvl1pPr algn="l" defTabSz="457177" rtl="0" eaLnBrk="1" latinLnBrk="0" hangingPunct="1">
        <a:spcBef>
          <a:spcPct val="0"/>
        </a:spcBef>
        <a:buNone/>
        <a:defRPr sz="2400" kern="1200" cap="all" spc="201">
          <a:solidFill>
            <a:srgbClr val="EEB211"/>
          </a:solidFill>
          <a:latin typeface="Calibri"/>
          <a:ea typeface="+mj-ea"/>
          <a:cs typeface="Lucida Grande"/>
        </a:defRPr>
      </a:lvl1pPr>
    </p:titleStyle>
    <p:bodyStyle>
      <a:lvl1pPr marL="0" indent="0" algn="l" defTabSz="457177" rtl="0" eaLnBrk="1" latinLnBrk="0" hangingPunct="1">
        <a:spcBef>
          <a:spcPct val="20000"/>
        </a:spcBef>
        <a:buFont typeface="Arial"/>
        <a:buNone/>
        <a:defRPr sz="3200" kern="1200">
          <a:solidFill>
            <a:schemeClr val="tx1"/>
          </a:solidFill>
          <a:latin typeface="Calibri"/>
          <a:ea typeface="+mn-ea"/>
          <a:cs typeface="Calibri"/>
        </a:defRPr>
      </a:lvl1pPr>
      <a:lvl2pPr marL="466322" indent="-285737" algn="l" defTabSz="457177" rtl="0" eaLnBrk="1" latinLnBrk="0" hangingPunct="1">
        <a:spcBef>
          <a:spcPct val="20000"/>
        </a:spcBef>
        <a:buFont typeface="Arial"/>
        <a:buChar char="•"/>
        <a:defRPr sz="2800" kern="1200">
          <a:solidFill>
            <a:schemeClr val="tx1"/>
          </a:solidFill>
          <a:latin typeface="Calibri"/>
          <a:ea typeface="+mn-ea"/>
          <a:cs typeface="Calibri"/>
        </a:defRPr>
      </a:lvl2pPr>
      <a:lvl3pPr marL="1142943" indent="-228589" algn="l" defTabSz="457177" rtl="0" eaLnBrk="1" latinLnBrk="0" hangingPunct="1">
        <a:spcBef>
          <a:spcPct val="20000"/>
        </a:spcBef>
        <a:buFont typeface="Arial"/>
        <a:buChar char="•"/>
        <a:defRPr sz="2400" kern="1200">
          <a:solidFill>
            <a:schemeClr val="tx1"/>
          </a:solidFill>
          <a:latin typeface="Calibri"/>
          <a:ea typeface="+mn-ea"/>
          <a:cs typeface="Calibri"/>
        </a:defRPr>
      </a:lvl3pPr>
      <a:lvl4pPr marL="1600121" indent="-228589" algn="l" defTabSz="457177" rtl="0" eaLnBrk="1" latinLnBrk="0" hangingPunct="1">
        <a:spcBef>
          <a:spcPct val="20000"/>
        </a:spcBef>
        <a:buFont typeface="Arial"/>
        <a:buChar char="–"/>
        <a:defRPr sz="2000" kern="1200">
          <a:solidFill>
            <a:schemeClr val="bg1"/>
          </a:solidFill>
          <a:latin typeface="Roboto Light"/>
          <a:ea typeface="+mn-ea"/>
          <a:cs typeface="+mn-cs"/>
        </a:defRPr>
      </a:lvl4pPr>
      <a:lvl5pPr marL="2057298" indent="-228589" algn="l" defTabSz="457177" rtl="0" eaLnBrk="1" latinLnBrk="0" hangingPunct="1">
        <a:spcBef>
          <a:spcPct val="20000"/>
        </a:spcBef>
        <a:buFont typeface="Arial"/>
        <a:buChar char="»"/>
        <a:defRPr sz="2000" kern="1200">
          <a:solidFill>
            <a:schemeClr val="bg1"/>
          </a:solidFill>
          <a:latin typeface="Roboto Light"/>
          <a:ea typeface="+mn-ea"/>
          <a:cs typeface="+mn-cs"/>
        </a:defRPr>
      </a:lvl5pPr>
      <a:lvl6pPr marL="2514476" indent="-228589" algn="l" defTabSz="457177" rtl="0" eaLnBrk="1" latinLnBrk="0" hangingPunct="1">
        <a:spcBef>
          <a:spcPct val="20000"/>
        </a:spcBef>
        <a:buFont typeface="Arial"/>
        <a:buChar char="•"/>
        <a:defRPr sz="2000" kern="1200">
          <a:solidFill>
            <a:schemeClr val="tx1"/>
          </a:solidFill>
          <a:latin typeface="+mn-lt"/>
          <a:ea typeface="+mn-ea"/>
          <a:cs typeface="+mn-cs"/>
        </a:defRPr>
      </a:lvl6pPr>
      <a:lvl7pPr marL="2971652" indent="-228589" algn="l" defTabSz="457177" rtl="0" eaLnBrk="1" latinLnBrk="0" hangingPunct="1">
        <a:spcBef>
          <a:spcPct val="20000"/>
        </a:spcBef>
        <a:buFont typeface="Arial"/>
        <a:buChar char="•"/>
        <a:defRPr sz="2000" kern="1200">
          <a:solidFill>
            <a:schemeClr val="tx1"/>
          </a:solidFill>
          <a:latin typeface="+mn-lt"/>
          <a:ea typeface="+mn-ea"/>
          <a:cs typeface="+mn-cs"/>
        </a:defRPr>
      </a:lvl7pPr>
      <a:lvl8pPr marL="3428829" indent="-228589" algn="l" defTabSz="457177" rtl="0" eaLnBrk="1" latinLnBrk="0" hangingPunct="1">
        <a:spcBef>
          <a:spcPct val="20000"/>
        </a:spcBef>
        <a:buFont typeface="Arial"/>
        <a:buChar char="•"/>
        <a:defRPr sz="2000" kern="1200">
          <a:solidFill>
            <a:schemeClr val="tx1"/>
          </a:solidFill>
          <a:latin typeface="+mn-lt"/>
          <a:ea typeface="+mn-ea"/>
          <a:cs typeface="+mn-cs"/>
        </a:defRPr>
      </a:lvl8pPr>
      <a:lvl9pPr marL="3886007" indent="-228589" algn="l" defTabSz="457177"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77" rtl="0" eaLnBrk="1" latinLnBrk="0" hangingPunct="1">
        <a:defRPr sz="1801" kern="1200">
          <a:solidFill>
            <a:schemeClr val="tx1"/>
          </a:solidFill>
          <a:latin typeface="+mn-lt"/>
          <a:ea typeface="+mn-ea"/>
          <a:cs typeface="+mn-cs"/>
        </a:defRPr>
      </a:lvl1pPr>
      <a:lvl2pPr marL="457177" algn="l" defTabSz="457177" rtl="0" eaLnBrk="1" latinLnBrk="0" hangingPunct="1">
        <a:defRPr sz="1801" kern="1200">
          <a:solidFill>
            <a:schemeClr val="tx1"/>
          </a:solidFill>
          <a:latin typeface="+mn-lt"/>
          <a:ea typeface="+mn-ea"/>
          <a:cs typeface="+mn-cs"/>
        </a:defRPr>
      </a:lvl2pPr>
      <a:lvl3pPr marL="914354" algn="l" defTabSz="457177" rtl="0" eaLnBrk="1" latinLnBrk="0" hangingPunct="1">
        <a:defRPr sz="1801" kern="1200">
          <a:solidFill>
            <a:schemeClr val="tx1"/>
          </a:solidFill>
          <a:latin typeface="+mn-lt"/>
          <a:ea typeface="+mn-ea"/>
          <a:cs typeface="+mn-cs"/>
        </a:defRPr>
      </a:lvl3pPr>
      <a:lvl4pPr marL="1371531" algn="l" defTabSz="457177" rtl="0" eaLnBrk="1" latinLnBrk="0" hangingPunct="1">
        <a:defRPr sz="1801" kern="1200">
          <a:solidFill>
            <a:schemeClr val="tx1"/>
          </a:solidFill>
          <a:latin typeface="+mn-lt"/>
          <a:ea typeface="+mn-ea"/>
          <a:cs typeface="+mn-cs"/>
        </a:defRPr>
      </a:lvl4pPr>
      <a:lvl5pPr marL="1828709" algn="l" defTabSz="457177" rtl="0" eaLnBrk="1" latinLnBrk="0" hangingPunct="1">
        <a:defRPr sz="1801" kern="1200">
          <a:solidFill>
            <a:schemeClr val="tx1"/>
          </a:solidFill>
          <a:latin typeface="+mn-lt"/>
          <a:ea typeface="+mn-ea"/>
          <a:cs typeface="+mn-cs"/>
        </a:defRPr>
      </a:lvl5pPr>
      <a:lvl6pPr marL="2285886" algn="l" defTabSz="457177" rtl="0" eaLnBrk="1" latinLnBrk="0" hangingPunct="1">
        <a:defRPr sz="1801" kern="1200">
          <a:solidFill>
            <a:schemeClr val="tx1"/>
          </a:solidFill>
          <a:latin typeface="+mn-lt"/>
          <a:ea typeface="+mn-ea"/>
          <a:cs typeface="+mn-cs"/>
        </a:defRPr>
      </a:lvl6pPr>
      <a:lvl7pPr marL="2743063" algn="l" defTabSz="457177" rtl="0" eaLnBrk="1" latinLnBrk="0" hangingPunct="1">
        <a:defRPr sz="1801" kern="1200">
          <a:solidFill>
            <a:schemeClr val="tx1"/>
          </a:solidFill>
          <a:latin typeface="+mn-lt"/>
          <a:ea typeface="+mn-ea"/>
          <a:cs typeface="+mn-cs"/>
        </a:defRPr>
      </a:lvl7pPr>
      <a:lvl8pPr marL="3200240" algn="l" defTabSz="457177" rtl="0" eaLnBrk="1" latinLnBrk="0" hangingPunct="1">
        <a:defRPr sz="1801" kern="1200">
          <a:solidFill>
            <a:schemeClr val="tx1"/>
          </a:solidFill>
          <a:latin typeface="+mn-lt"/>
          <a:ea typeface="+mn-ea"/>
          <a:cs typeface="+mn-cs"/>
        </a:defRPr>
      </a:lvl8pPr>
      <a:lvl9pPr marL="3657417" algn="l" defTabSz="457177" rtl="0" eaLnBrk="1" latinLnBrk="0" hangingPunct="1">
        <a:defRPr sz="1801"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0"/>
            <a:ext cx="9144000" cy="991352"/>
          </a:xfrm>
          <a:prstGeom prst="rect">
            <a:avLst/>
          </a:prstGeom>
          <a:solidFill>
            <a:schemeClr val="bg1"/>
          </a:solidFill>
        </p:spPr>
        <p:txBody>
          <a:bodyPr vert="horz" lIns="274320" tIns="45720" rIns="91440" bIns="45720" rtlCol="0" anchor="ctr" anchorCtr="0">
            <a:no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0" y="991359"/>
            <a:ext cx="9144000" cy="5206247"/>
          </a:xfrm>
          <a:prstGeom prst="rect">
            <a:avLst/>
          </a:prstGeom>
        </p:spPr>
        <p:txBody>
          <a:bodyPr vert="horz" lIns="274320" tIns="45720" rIns="274320" bIns="45720" rtlCol="0">
            <a:noAutofit/>
          </a:bodyPr>
          <a:lstStyle/>
          <a:p>
            <a:pPr lvl="0"/>
            <a:r>
              <a:rPr lang="en-US" dirty="0" smtClean="0"/>
              <a:t>Click to edit Master text styles</a:t>
            </a:r>
          </a:p>
          <a:p>
            <a:pPr lvl="1"/>
            <a:r>
              <a:rPr lang="en-US" dirty="0" smtClean="0"/>
              <a:t>Second level</a:t>
            </a:r>
          </a:p>
          <a:p>
            <a:pPr lvl="2"/>
            <a:r>
              <a:rPr lang="en-US" dirty="0" smtClean="0"/>
              <a:t>Third level</a:t>
            </a:r>
          </a:p>
        </p:txBody>
      </p:sp>
      <p:pic>
        <p:nvPicPr>
          <p:cNvPr id="8" name="Picture 7" descr="124-hash.eps"/>
          <p:cNvPicPr>
            <a:picLocks noChangeAspect="1"/>
          </p:cNvPicPr>
          <p:nvPr userDrawn="1"/>
        </p:nvPicPr>
        <p:blipFill rotWithShape="1">
          <a:blip r:embed="rId7">
            <a:extLst>
              <a:ext uri="{28A0092B-C50C-407E-A947-70E740481C1C}">
                <a14:useLocalDpi xmlns:a14="http://schemas.microsoft.com/office/drawing/2010/main" val="0"/>
              </a:ext>
            </a:extLst>
          </a:blip>
          <a:srcRect l="25412"/>
          <a:stretch/>
        </p:blipFill>
        <p:spPr>
          <a:xfrm>
            <a:off x="-1" y="6378842"/>
            <a:ext cx="6820285" cy="260195"/>
          </a:xfrm>
          <a:prstGeom prst="rect">
            <a:avLst/>
          </a:prstGeom>
        </p:spPr>
      </p:pic>
      <p:pic>
        <p:nvPicPr>
          <p:cNvPr id="4" name="Picture 3" descr="creating-the-next-black.eps"/>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6758397" y="6439554"/>
            <a:ext cx="2166112" cy="191008"/>
          </a:xfrm>
          <a:prstGeom prst="rect">
            <a:avLst/>
          </a:prstGeom>
        </p:spPr>
      </p:pic>
    </p:spTree>
    <p:extLst>
      <p:ext uri="{BB962C8B-B14F-4D97-AF65-F5344CB8AC3E}">
        <p14:creationId xmlns:p14="http://schemas.microsoft.com/office/powerpoint/2010/main" val="1127784912"/>
      </p:ext>
    </p:extLst>
  </p:cSld>
  <p:clrMap bg1="dk1" tx1="lt1" bg2="dk2" tx2="lt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Lst>
  <p:timing>
    <p:tnLst>
      <p:par>
        <p:cTn id="1" dur="indefinite" restart="never" nodeType="tmRoot"/>
      </p:par>
    </p:tnLst>
  </p:timing>
  <p:txStyles>
    <p:titleStyle>
      <a:lvl1pPr algn="l" defTabSz="457177" rtl="0" eaLnBrk="1" latinLnBrk="0" hangingPunct="1">
        <a:spcBef>
          <a:spcPct val="0"/>
        </a:spcBef>
        <a:buNone/>
        <a:defRPr sz="2400" kern="1200" cap="all" spc="201">
          <a:solidFill>
            <a:srgbClr val="EEB211"/>
          </a:solidFill>
          <a:latin typeface="Calibri"/>
          <a:ea typeface="+mj-ea"/>
          <a:cs typeface="+mj-cs"/>
        </a:defRPr>
      </a:lvl1pPr>
    </p:titleStyle>
    <p:bodyStyle>
      <a:lvl1pPr marL="0" indent="0" algn="l" defTabSz="457177" rtl="0" eaLnBrk="1" latinLnBrk="0" hangingPunct="1">
        <a:spcBef>
          <a:spcPct val="20000"/>
        </a:spcBef>
        <a:buFont typeface="Arial"/>
        <a:buNone/>
        <a:defRPr sz="3200" kern="1200">
          <a:solidFill>
            <a:srgbClr val="262626"/>
          </a:solidFill>
          <a:latin typeface="+mn-lt"/>
          <a:ea typeface="+mn-ea"/>
          <a:cs typeface="+mn-cs"/>
        </a:defRPr>
      </a:lvl1pPr>
      <a:lvl2pPr marL="466322" indent="-285737" algn="l" defTabSz="457177" rtl="0" eaLnBrk="1" latinLnBrk="0" hangingPunct="1">
        <a:spcBef>
          <a:spcPct val="20000"/>
        </a:spcBef>
        <a:buFont typeface="Arial"/>
        <a:buChar char="•"/>
        <a:defRPr sz="2800" kern="1200">
          <a:solidFill>
            <a:srgbClr val="262626"/>
          </a:solidFill>
          <a:latin typeface="+mn-lt"/>
          <a:ea typeface="+mn-ea"/>
          <a:cs typeface="+mn-cs"/>
        </a:defRPr>
      </a:lvl2pPr>
      <a:lvl3pPr marL="1142943" indent="-228589" algn="l" defTabSz="457177" rtl="0" eaLnBrk="1" latinLnBrk="0" hangingPunct="1">
        <a:spcBef>
          <a:spcPct val="20000"/>
        </a:spcBef>
        <a:buFont typeface="Arial"/>
        <a:buChar char="•"/>
        <a:defRPr sz="2400" kern="1200">
          <a:solidFill>
            <a:srgbClr val="262626"/>
          </a:solidFill>
          <a:latin typeface="+mn-lt"/>
          <a:ea typeface="+mn-ea"/>
          <a:cs typeface="+mn-cs"/>
        </a:defRPr>
      </a:lvl3pPr>
      <a:lvl4pPr marL="1600121" indent="-228589" algn="l" defTabSz="457177" rtl="0" eaLnBrk="1" latinLnBrk="0" hangingPunct="1">
        <a:spcBef>
          <a:spcPct val="20000"/>
        </a:spcBef>
        <a:buFont typeface="Arial"/>
        <a:buChar char="–"/>
        <a:defRPr sz="2000" kern="1200">
          <a:solidFill>
            <a:schemeClr val="bg1"/>
          </a:solidFill>
          <a:latin typeface="Roboto Light"/>
          <a:ea typeface="+mn-ea"/>
          <a:cs typeface="+mn-cs"/>
        </a:defRPr>
      </a:lvl4pPr>
      <a:lvl5pPr marL="2057298" indent="-228589" algn="l" defTabSz="457177" rtl="0" eaLnBrk="1" latinLnBrk="0" hangingPunct="1">
        <a:spcBef>
          <a:spcPct val="20000"/>
        </a:spcBef>
        <a:buFont typeface="Arial"/>
        <a:buChar char="»"/>
        <a:defRPr sz="2000" kern="1200">
          <a:solidFill>
            <a:schemeClr val="bg1"/>
          </a:solidFill>
          <a:latin typeface="Roboto Light"/>
          <a:ea typeface="+mn-ea"/>
          <a:cs typeface="+mn-cs"/>
        </a:defRPr>
      </a:lvl5pPr>
      <a:lvl6pPr marL="2514476" indent="-228589" algn="l" defTabSz="457177" rtl="0" eaLnBrk="1" latinLnBrk="0" hangingPunct="1">
        <a:spcBef>
          <a:spcPct val="20000"/>
        </a:spcBef>
        <a:buFont typeface="Arial"/>
        <a:buChar char="•"/>
        <a:defRPr sz="2000" kern="1200">
          <a:solidFill>
            <a:schemeClr val="tx1"/>
          </a:solidFill>
          <a:latin typeface="+mn-lt"/>
          <a:ea typeface="+mn-ea"/>
          <a:cs typeface="+mn-cs"/>
        </a:defRPr>
      </a:lvl6pPr>
      <a:lvl7pPr marL="2971652" indent="-228589" algn="l" defTabSz="457177" rtl="0" eaLnBrk="1" latinLnBrk="0" hangingPunct="1">
        <a:spcBef>
          <a:spcPct val="20000"/>
        </a:spcBef>
        <a:buFont typeface="Arial"/>
        <a:buChar char="•"/>
        <a:defRPr sz="2000" kern="1200">
          <a:solidFill>
            <a:schemeClr val="tx1"/>
          </a:solidFill>
          <a:latin typeface="+mn-lt"/>
          <a:ea typeface="+mn-ea"/>
          <a:cs typeface="+mn-cs"/>
        </a:defRPr>
      </a:lvl7pPr>
      <a:lvl8pPr marL="3428829" indent="-228589" algn="l" defTabSz="457177" rtl="0" eaLnBrk="1" latinLnBrk="0" hangingPunct="1">
        <a:spcBef>
          <a:spcPct val="20000"/>
        </a:spcBef>
        <a:buFont typeface="Arial"/>
        <a:buChar char="•"/>
        <a:defRPr sz="2000" kern="1200">
          <a:solidFill>
            <a:schemeClr val="tx1"/>
          </a:solidFill>
          <a:latin typeface="+mn-lt"/>
          <a:ea typeface="+mn-ea"/>
          <a:cs typeface="+mn-cs"/>
        </a:defRPr>
      </a:lvl8pPr>
      <a:lvl9pPr marL="3886007" indent="-228589" algn="l" defTabSz="457177"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77" rtl="0" eaLnBrk="1" latinLnBrk="0" hangingPunct="1">
        <a:defRPr sz="1801" kern="1200">
          <a:solidFill>
            <a:schemeClr val="tx1"/>
          </a:solidFill>
          <a:latin typeface="+mn-lt"/>
          <a:ea typeface="+mn-ea"/>
          <a:cs typeface="+mn-cs"/>
        </a:defRPr>
      </a:lvl1pPr>
      <a:lvl2pPr marL="457177" algn="l" defTabSz="457177" rtl="0" eaLnBrk="1" latinLnBrk="0" hangingPunct="1">
        <a:defRPr sz="1801" kern="1200">
          <a:solidFill>
            <a:schemeClr val="tx1"/>
          </a:solidFill>
          <a:latin typeface="+mn-lt"/>
          <a:ea typeface="+mn-ea"/>
          <a:cs typeface="+mn-cs"/>
        </a:defRPr>
      </a:lvl2pPr>
      <a:lvl3pPr marL="914354" algn="l" defTabSz="457177" rtl="0" eaLnBrk="1" latinLnBrk="0" hangingPunct="1">
        <a:defRPr sz="1801" kern="1200">
          <a:solidFill>
            <a:schemeClr val="tx1"/>
          </a:solidFill>
          <a:latin typeface="+mn-lt"/>
          <a:ea typeface="+mn-ea"/>
          <a:cs typeface="+mn-cs"/>
        </a:defRPr>
      </a:lvl3pPr>
      <a:lvl4pPr marL="1371531" algn="l" defTabSz="457177" rtl="0" eaLnBrk="1" latinLnBrk="0" hangingPunct="1">
        <a:defRPr sz="1801" kern="1200">
          <a:solidFill>
            <a:schemeClr val="tx1"/>
          </a:solidFill>
          <a:latin typeface="+mn-lt"/>
          <a:ea typeface="+mn-ea"/>
          <a:cs typeface="+mn-cs"/>
        </a:defRPr>
      </a:lvl4pPr>
      <a:lvl5pPr marL="1828709" algn="l" defTabSz="457177" rtl="0" eaLnBrk="1" latinLnBrk="0" hangingPunct="1">
        <a:defRPr sz="1801" kern="1200">
          <a:solidFill>
            <a:schemeClr val="tx1"/>
          </a:solidFill>
          <a:latin typeface="+mn-lt"/>
          <a:ea typeface="+mn-ea"/>
          <a:cs typeface="+mn-cs"/>
        </a:defRPr>
      </a:lvl5pPr>
      <a:lvl6pPr marL="2285886" algn="l" defTabSz="457177" rtl="0" eaLnBrk="1" latinLnBrk="0" hangingPunct="1">
        <a:defRPr sz="1801" kern="1200">
          <a:solidFill>
            <a:schemeClr val="tx1"/>
          </a:solidFill>
          <a:latin typeface="+mn-lt"/>
          <a:ea typeface="+mn-ea"/>
          <a:cs typeface="+mn-cs"/>
        </a:defRPr>
      </a:lvl6pPr>
      <a:lvl7pPr marL="2743063" algn="l" defTabSz="457177" rtl="0" eaLnBrk="1" latinLnBrk="0" hangingPunct="1">
        <a:defRPr sz="1801" kern="1200">
          <a:solidFill>
            <a:schemeClr val="tx1"/>
          </a:solidFill>
          <a:latin typeface="+mn-lt"/>
          <a:ea typeface="+mn-ea"/>
          <a:cs typeface="+mn-cs"/>
        </a:defRPr>
      </a:lvl7pPr>
      <a:lvl8pPr marL="3200240" algn="l" defTabSz="457177" rtl="0" eaLnBrk="1" latinLnBrk="0" hangingPunct="1">
        <a:defRPr sz="1801" kern="1200">
          <a:solidFill>
            <a:schemeClr val="tx1"/>
          </a:solidFill>
          <a:latin typeface="+mn-lt"/>
          <a:ea typeface="+mn-ea"/>
          <a:cs typeface="+mn-cs"/>
        </a:defRPr>
      </a:lvl8pPr>
      <a:lvl9pPr marL="3657417" algn="l" defTabSz="457177" rtl="0" eaLnBrk="1" latinLnBrk="0" hangingPunct="1">
        <a:defRPr sz="1801"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0" y="991359"/>
            <a:ext cx="9144000" cy="5206247"/>
          </a:xfrm>
          <a:prstGeom prst="rect">
            <a:avLst/>
          </a:prstGeom>
        </p:spPr>
        <p:txBody>
          <a:bodyPr vert="horz" lIns="274320" tIns="45720" rIns="274320" bIns="45720" rtlCol="0">
            <a:noAutofit/>
          </a:bodyPr>
          <a:lstStyle/>
          <a:p>
            <a:pPr lvl="0"/>
            <a:r>
              <a:rPr lang="en-US" dirty="0" smtClean="0"/>
              <a:t>Click to edit Master text styles</a:t>
            </a:r>
          </a:p>
          <a:p>
            <a:pPr lvl="1"/>
            <a:r>
              <a:rPr lang="en-US" dirty="0" smtClean="0"/>
              <a:t>Second level</a:t>
            </a:r>
          </a:p>
          <a:p>
            <a:pPr lvl="2"/>
            <a:r>
              <a:rPr lang="en-US" dirty="0" smtClean="0"/>
              <a:t>Third level</a:t>
            </a:r>
          </a:p>
        </p:txBody>
      </p:sp>
      <p:pic>
        <p:nvPicPr>
          <p:cNvPr id="8" name="Picture 7" descr="124-hash.eps"/>
          <p:cNvPicPr>
            <a:picLocks noChangeAspect="1"/>
          </p:cNvPicPr>
          <p:nvPr userDrawn="1"/>
        </p:nvPicPr>
        <p:blipFill rotWithShape="1">
          <a:blip r:embed="rId3">
            <a:extLst>
              <a:ext uri="{28A0092B-C50C-407E-A947-70E740481C1C}">
                <a14:useLocalDpi xmlns:a14="http://schemas.microsoft.com/office/drawing/2010/main" val="0"/>
              </a:ext>
            </a:extLst>
          </a:blip>
          <a:srcRect l="39516" t="1" b="-2"/>
          <a:stretch/>
        </p:blipFill>
        <p:spPr>
          <a:xfrm rot="16200000">
            <a:off x="-2398813" y="3962574"/>
            <a:ext cx="5530675" cy="260197"/>
          </a:xfrm>
          <a:prstGeom prst="rect">
            <a:avLst/>
          </a:prstGeom>
        </p:spPr>
      </p:pic>
      <p:sp>
        <p:nvSpPr>
          <p:cNvPr id="5" name="Title Placeholder 1"/>
          <p:cNvSpPr>
            <a:spLocks noGrp="1"/>
          </p:cNvSpPr>
          <p:nvPr>
            <p:ph type="title"/>
          </p:nvPr>
        </p:nvSpPr>
        <p:spPr>
          <a:xfrm>
            <a:off x="0" y="0"/>
            <a:ext cx="9144000" cy="991352"/>
          </a:xfrm>
          <a:prstGeom prst="rect">
            <a:avLst/>
          </a:prstGeom>
          <a:solidFill>
            <a:schemeClr val="bg1"/>
          </a:solidFill>
        </p:spPr>
        <p:txBody>
          <a:bodyPr vert="horz" lIns="274320" tIns="45720" rIns="91440" bIns="45720" rtlCol="0" anchor="ctr" anchorCtr="0">
            <a:noAutofit/>
          </a:bodyPr>
          <a:lstStyle/>
          <a:p>
            <a:r>
              <a:rPr lang="en-US" dirty="0" smtClean="0"/>
              <a:t>Click to edit Master title style</a:t>
            </a:r>
            <a:endParaRPr lang="en-US" dirty="0"/>
          </a:p>
        </p:txBody>
      </p:sp>
    </p:spTree>
    <p:extLst>
      <p:ext uri="{BB962C8B-B14F-4D97-AF65-F5344CB8AC3E}">
        <p14:creationId xmlns:p14="http://schemas.microsoft.com/office/powerpoint/2010/main" val="3566434568"/>
      </p:ext>
    </p:extLst>
  </p:cSld>
  <p:clrMap bg1="dk1" tx1="lt1" bg2="dk2" tx2="lt2" accent1="accent1" accent2="accent2" accent3="accent3" accent4="accent4" accent5="accent5" accent6="accent6" hlink="hlink" folHlink="folHlink"/>
  <p:sldLayoutIdLst>
    <p:sldLayoutId id="2147483674" r:id="rId1"/>
  </p:sldLayoutIdLst>
  <p:timing>
    <p:tnLst>
      <p:par>
        <p:cTn id="1" dur="indefinite" restart="never" nodeType="tmRoot"/>
      </p:par>
    </p:tnLst>
  </p:timing>
  <p:txStyles>
    <p:titleStyle>
      <a:lvl1pPr algn="l" defTabSz="457177" rtl="0" eaLnBrk="1" latinLnBrk="0" hangingPunct="1">
        <a:spcBef>
          <a:spcPct val="0"/>
        </a:spcBef>
        <a:buNone/>
        <a:defRPr sz="2400" kern="1200" cap="all" spc="201">
          <a:solidFill>
            <a:srgbClr val="EEB211"/>
          </a:solidFill>
          <a:latin typeface="Calibri"/>
          <a:ea typeface="+mj-ea"/>
          <a:cs typeface="+mj-cs"/>
        </a:defRPr>
      </a:lvl1pPr>
    </p:titleStyle>
    <p:bodyStyle>
      <a:lvl1pPr marL="0" indent="0" algn="l" defTabSz="457177" rtl="0" eaLnBrk="1" latinLnBrk="0" hangingPunct="1">
        <a:spcBef>
          <a:spcPct val="20000"/>
        </a:spcBef>
        <a:buFont typeface="Arial"/>
        <a:buNone/>
        <a:defRPr sz="3200" kern="1200">
          <a:solidFill>
            <a:schemeClr val="bg1">
              <a:lumMod val="85000"/>
              <a:lumOff val="15000"/>
            </a:schemeClr>
          </a:solidFill>
          <a:latin typeface="Calibri"/>
          <a:ea typeface="+mn-ea"/>
          <a:cs typeface="+mn-cs"/>
        </a:defRPr>
      </a:lvl1pPr>
      <a:lvl2pPr marL="466322" indent="-285737" algn="l" defTabSz="457177" rtl="0" eaLnBrk="1" latinLnBrk="0" hangingPunct="1">
        <a:spcBef>
          <a:spcPct val="20000"/>
        </a:spcBef>
        <a:buFont typeface="Arial"/>
        <a:buChar char="•"/>
        <a:defRPr sz="2800" kern="1200">
          <a:solidFill>
            <a:schemeClr val="bg1">
              <a:lumMod val="85000"/>
              <a:lumOff val="15000"/>
            </a:schemeClr>
          </a:solidFill>
          <a:latin typeface="Calibri"/>
          <a:ea typeface="+mn-ea"/>
          <a:cs typeface="+mn-cs"/>
        </a:defRPr>
      </a:lvl2pPr>
      <a:lvl3pPr marL="1142943" indent="-228589" algn="l" defTabSz="457177" rtl="0" eaLnBrk="1" latinLnBrk="0" hangingPunct="1">
        <a:spcBef>
          <a:spcPct val="20000"/>
        </a:spcBef>
        <a:buFont typeface="Arial"/>
        <a:buChar char="•"/>
        <a:defRPr sz="2400" kern="1200">
          <a:solidFill>
            <a:schemeClr val="bg1">
              <a:lumMod val="85000"/>
              <a:lumOff val="15000"/>
            </a:schemeClr>
          </a:solidFill>
          <a:latin typeface="Calibri"/>
          <a:ea typeface="+mn-ea"/>
          <a:cs typeface="+mn-cs"/>
        </a:defRPr>
      </a:lvl3pPr>
      <a:lvl4pPr marL="1600121" indent="-228589" algn="l" defTabSz="457177" rtl="0" eaLnBrk="1" latinLnBrk="0" hangingPunct="1">
        <a:spcBef>
          <a:spcPct val="20000"/>
        </a:spcBef>
        <a:buFont typeface="Arial"/>
        <a:buChar char="–"/>
        <a:defRPr sz="2000" kern="1200">
          <a:solidFill>
            <a:schemeClr val="bg1"/>
          </a:solidFill>
          <a:latin typeface="Roboto Light"/>
          <a:ea typeface="+mn-ea"/>
          <a:cs typeface="+mn-cs"/>
        </a:defRPr>
      </a:lvl4pPr>
      <a:lvl5pPr marL="2057298" indent="-228589" algn="l" defTabSz="457177" rtl="0" eaLnBrk="1" latinLnBrk="0" hangingPunct="1">
        <a:spcBef>
          <a:spcPct val="20000"/>
        </a:spcBef>
        <a:buFont typeface="Arial"/>
        <a:buChar char="»"/>
        <a:defRPr sz="2000" kern="1200">
          <a:solidFill>
            <a:schemeClr val="bg1"/>
          </a:solidFill>
          <a:latin typeface="Roboto Light"/>
          <a:ea typeface="+mn-ea"/>
          <a:cs typeface="+mn-cs"/>
        </a:defRPr>
      </a:lvl5pPr>
      <a:lvl6pPr marL="2514476" indent="-228589" algn="l" defTabSz="457177" rtl="0" eaLnBrk="1" latinLnBrk="0" hangingPunct="1">
        <a:spcBef>
          <a:spcPct val="20000"/>
        </a:spcBef>
        <a:buFont typeface="Arial"/>
        <a:buChar char="•"/>
        <a:defRPr sz="2000" kern="1200">
          <a:solidFill>
            <a:schemeClr val="tx1"/>
          </a:solidFill>
          <a:latin typeface="+mn-lt"/>
          <a:ea typeface="+mn-ea"/>
          <a:cs typeface="+mn-cs"/>
        </a:defRPr>
      </a:lvl6pPr>
      <a:lvl7pPr marL="2971652" indent="-228589" algn="l" defTabSz="457177" rtl="0" eaLnBrk="1" latinLnBrk="0" hangingPunct="1">
        <a:spcBef>
          <a:spcPct val="20000"/>
        </a:spcBef>
        <a:buFont typeface="Arial"/>
        <a:buChar char="•"/>
        <a:defRPr sz="2000" kern="1200">
          <a:solidFill>
            <a:schemeClr val="tx1"/>
          </a:solidFill>
          <a:latin typeface="+mn-lt"/>
          <a:ea typeface="+mn-ea"/>
          <a:cs typeface="+mn-cs"/>
        </a:defRPr>
      </a:lvl7pPr>
      <a:lvl8pPr marL="3428829" indent="-228589" algn="l" defTabSz="457177" rtl="0" eaLnBrk="1" latinLnBrk="0" hangingPunct="1">
        <a:spcBef>
          <a:spcPct val="20000"/>
        </a:spcBef>
        <a:buFont typeface="Arial"/>
        <a:buChar char="•"/>
        <a:defRPr sz="2000" kern="1200">
          <a:solidFill>
            <a:schemeClr val="tx1"/>
          </a:solidFill>
          <a:latin typeface="+mn-lt"/>
          <a:ea typeface="+mn-ea"/>
          <a:cs typeface="+mn-cs"/>
        </a:defRPr>
      </a:lvl8pPr>
      <a:lvl9pPr marL="3886007" indent="-228589" algn="l" defTabSz="457177"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77" rtl="0" eaLnBrk="1" latinLnBrk="0" hangingPunct="1">
        <a:defRPr sz="1801" kern="1200">
          <a:solidFill>
            <a:schemeClr val="tx1"/>
          </a:solidFill>
          <a:latin typeface="+mn-lt"/>
          <a:ea typeface="+mn-ea"/>
          <a:cs typeface="+mn-cs"/>
        </a:defRPr>
      </a:lvl1pPr>
      <a:lvl2pPr marL="457177" algn="l" defTabSz="457177" rtl="0" eaLnBrk="1" latinLnBrk="0" hangingPunct="1">
        <a:defRPr sz="1801" kern="1200">
          <a:solidFill>
            <a:schemeClr val="tx1"/>
          </a:solidFill>
          <a:latin typeface="+mn-lt"/>
          <a:ea typeface="+mn-ea"/>
          <a:cs typeface="+mn-cs"/>
        </a:defRPr>
      </a:lvl2pPr>
      <a:lvl3pPr marL="914354" algn="l" defTabSz="457177" rtl="0" eaLnBrk="1" latinLnBrk="0" hangingPunct="1">
        <a:defRPr sz="1801" kern="1200">
          <a:solidFill>
            <a:schemeClr val="tx1"/>
          </a:solidFill>
          <a:latin typeface="+mn-lt"/>
          <a:ea typeface="+mn-ea"/>
          <a:cs typeface="+mn-cs"/>
        </a:defRPr>
      </a:lvl3pPr>
      <a:lvl4pPr marL="1371531" algn="l" defTabSz="457177" rtl="0" eaLnBrk="1" latinLnBrk="0" hangingPunct="1">
        <a:defRPr sz="1801" kern="1200">
          <a:solidFill>
            <a:schemeClr val="tx1"/>
          </a:solidFill>
          <a:latin typeface="+mn-lt"/>
          <a:ea typeface="+mn-ea"/>
          <a:cs typeface="+mn-cs"/>
        </a:defRPr>
      </a:lvl4pPr>
      <a:lvl5pPr marL="1828709" algn="l" defTabSz="457177" rtl="0" eaLnBrk="1" latinLnBrk="0" hangingPunct="1">
        <a:defRPr sz="1801" kern="1200">
          <a:solidFill>
            <a:schemeClr val="tx1"/>
          </a:solidFill>
          <a:latin typeface="+mn-lt"/>
          <a:ea typeface="+mn-ea"/>
          <a:cs typeface="+mn-cs"/>
        </a:defRPr>
      </a:lvl5pPr>
      <a:lvl6pPr marL="2285886" algn="l" defTabSz="457177" rtl="0" eaLnBrk="1" latinLnBrk="0" hangingPunct="1">
        <a:defRPr sz="1801" kern="1200">
          <a:solidFill>
            <a:schemeClr val="tx1"/>
          </a:solidFill>
          <a:latin typeface="+mn-lt"/>
          <a:ea typeface="+mn-ea"/>
          <a:cs typeface="+mn-cs"/>
        </a:defRPr>
      </a:lvl6pPr>
      <a:lvl7pPr marL="2743063" algn="l" defTabSz="457177" rtl="0" eaLnBrk="1" latinLnBrk="0" hangingPunct="1">
        <a:defRPr sz="1801" kern="1200">
          <a:solidFill>
            <a:schemeClr val="tx1"/>
          </a:solidFill>
          <a:latin typeface="+mn-lt"/>
          <a:ea typeface="+mn-ea"/>
          <a:cs typeface="+mn-cs"/>
        </a:defRPr>
      </a:lvl7pPr>
      <a:lvl8pPr marL="3200240" algn="l" defTabSz="457177" rtl="0" eaLnBrk="1" latinLnBrk="0" hangingPunct="1">
        <a:defRPr sz="1801" kern="1200">
          <a:solidFill>
            <a:schemeClr val="tx1"/>
          </a:solidFill>
          <a:latin typeface="+mn-lt"/>
          <a:ea typeface="+mn-ea"/>
          <a:cs typeface="+mn-cs"/>
        </a:defRPr>
      </a:lvl8pPr>
      <a:lvl9pPr marL="3657417" algn="l" defTabSz="457177" rtl="0" eaLnBrk="1" latinLnBrk="0" hangingPunct="1">
        <a:defRPr sz="1801"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0" y="991359"/>
            <a:ext cx="9144000" cy="5206247"/>
          </a:xfrm>
          <a:prstGeom prst="rect">
            <a:avLst/>
          </a:prstGeom>
        </p:spPr>
        <p:txBody>
          <a:bodyPr vert="horz" lIns="274320" tIns="45720" rIns="274320" bIns="45720" rtlCol="0">
            <a:noAutofit/>
          </a:bodyPr>
          <a:lstStyle/>
          <a:p>
            <a:pPr lvl="0"/>
            <a:r>
              <a:rPr lang="en-US" dirty="0" smtClean="0"/>
              <a:t>Click to edit Master text styles</a:t>
            </a:r>
          </a:p>
          <a:p>
            <a:pPr lvl="1"/>
            <a:r>
              <a:rPr lang="en-US" dirty="0" smtClean="0"/>
              <a:t>Second level</a:t>
            </a:r>
          </a:p>
          <a:p>
            <a:pPr lvl="2"/>
            <a:r>
              <a:rPr lang="en-US" dirty="0" smtClean="0"/>
              <a:t>Third level</a:t>
            </a:r>
          </a:p>
        </p:txBody>
      </p:sp>
      <p:pic>
        <p:nvPicPr>
          <p:cNvPr id="8" name="Picture 7" descr="124-hash.eps"/>
          <p:cNvPicPr>
            <a:picLocks noChangeAspect="1"/>
          </p:cNvPicPr>
          <p:nvPr userDrawn="1"/>
        </p:nvPicPr>
        <p:blipFill rotWithShape="1">
          <a:blip r:embed="rId3">
            <a:extLst>
              <a:ext uri="{28A0092B-C50C-407E-A947-70E740481C1C}">
                <a14:useLocalDpi xmlns:a14="http://schemas.microsoft.com/office/drawing/2010/main" val="0"/>
              </a:ext>
            </a:extLst>
          </a:blip>
          <a:srcRect r="28540"/>
          <a:stretch/>
        </p:blipFill>
        <p:spPr>
          <a:xfrm rot="16200000">
            <a:off x="5510316" y="3137065"/>
            <a:ext cx="6534328" cy="260196"/>
          </a:xfrm>
          <a:prstGeom prst="rect">
            <a:avLst/>
          </a:prstGeom>
        </p:spPr>
      </p:pic>
      <p:sp>
        <p:nvSpPr>
          <p:cNvPr id="5" name="Title Placeholder 1"/>
          <p:cNvSpPr>
            <a:spLocks noGrp="1"/>
          </p:cNvSpPr>
          <p:nvPr>
            <p:ph type="title"/>
          </p:nvPr>
        </p:nvSpPr>
        <p:spPr>
          <a:xfrm>
            <a:off x="0" y="0"/>
            <a:ext cx="9144000" cy="991352"/>
          </a:xfrm>
          <a:prstGeom prst="rect">
            <a:avLst/>
          </a:prstGeom>
          <a:solidFill>
            <a:schemeClr val="bg1"/>
          </a:solidFill>
        </p:spPr>
        <p:txBody>
          <a:bodyPr vert="horz" lIns="274320" tIns="45720" rIns="91440" bIns="45720" rtlCol="0" anchor="ctr" anchorCtr="0">
            <a:noAutofit/>
          </a:bodyPr>
          <a:lstStyle/>
          <a:p>
            <a:r>
              <a:rPr lang="en-US" dirty="0" smtClean="0"/>
              <a:t>Click to edit Master title style</a:t>
            </a:r>
            <a:endParaRPr lang="en-US" dirty="0"/>
          </a:p>
        </p:txBody>
      </p:sp>
    </p:spTree>
    <p:extLst>
      <p:ext uri="{BB962C8B-B14F-4D97-AF65-F5344CB8AC3E}">
        <p14:creationId xmlns:p14="http://schemas.microsoft.com/office/powerpoint/2010/main" val="3513459433"/>
      </p:ext>
    </p:extLst>
  </p:cSld>
  <p:clrMap bg1="dk1" tx1="lt1" bg2="dk2" tx2="lt2" accent1="accent1" accent2="accent2" accent3="accent3" accent4="accent4" accent5="accent5" accent6="accent6" hlink="hlink" folHlink="folHlink"/>
  <p:sldLayoutIdLst>
    <p:sldLayoutId id="2147483663" r:id="rId1"/>
  </p:sldLayoutIdLst>
  <p:timing>
    <p:tnLst>
      <p:par>
        <p:cTn id="1" dur="indefinite" restart="never" nodeType="tmRoot"/>
      </p:par>
    </p:tnLst>
  </p:timing>
  <p:txStyles>
    <p:titleStyle>
      <a:lvl1pPr algn="l" defTabSz="457177" rtl="0" eaLnBrk="1" latinLnBrk="0" hangingPunct="1">
        <a:spcBef>
          <a:spcPct val="0"/>
        </a:spcBef>
        <a:buNone/>
        <a:defRPr sz="2400" kern="1200" cap="all" spc="201">
          <a:solidFill>
            <a:srgbClr val="EEB211"/>
          </a:solidFill>
          <a:latin typeface="Calibri"/>
          <a:ea typeface="+mj-ea"/>
          <a:cs typeface="+mj-cs"/>
        </a:defRPr>
      </a:lvl1pPr>
    </p:titleStyle>
    <p:bodyStyle>
      <a:lvl1pPr marL="0" indent="0" algn="l" defTabSz="457177" rtl="0" eaLnBrk="1" latinLnBrk="0" hangingPunct="1">
        <a:spcBef>
          <a:spcPct val="20000"/>
        </a:spcBef>
        <a:buFont typeface="Arial"/>
        <a:buNone/>
        <a:defRPr sz="3200" kern="1200">
          <a:solidFill>
            <a:schemeClr val="bg1">
              <a:lumMod val="85000"/>
              <a:lumOff val="15000"/>
            </a:schemeClr>
          </a:solidFill>
          <a:latin typeface="Calibri"/>
          <a:ea typeface="+mn-ea"/>
          <a:cs typeface="+mn-cs"/>
        </a:defRPr>
      </a:lvl1pPr>
      <a:lvl2pPr marL="466322" indent="-285737" algn="l" defTabSz="457177" rtl="0" eaLnBrk="1" latinLnBrk="0" hangingPunct="1">
        <a:spcBef>
          <a:spcPct val="20000"/>
        </a:spcBef>
        <a:buFont typeface="Arial"/>
        <a:buChar char="•"/>
        <a:defRPr sz="2800" kern="1200">
          <a:solidFill>
            <a:schemeClr val="bg1">
              <a:lumMod val="85000"/>
              <a:lumOff val="15000"/>
            </a:schemeClr>
          </a:solidFill>
          <a:latin typeface="Calibri"/>
          <a:ea typeface="+mn-ea"/>
          <a:cs typeface="+mn-cs"/>
        </a:defRPr>
      </a:lvl2pPr>
      <a:lvl3pPr marL="1142943" indent="-228589" algn="l" defTabSz="457177" rtl="0" eaLnBrk="1" latinLnBrk="0" hangingPunct="1">
        <a:spcBef>
          <a:spcPct val="20000"/>
        </a:spcBef>
        <a:buFont typeface="Arial"/>
        <a:buChar char="•"/>
        <a:defRPr sz="2400" kern="1200">
          <a:solidFill>
            <a:schemeClr val="bg1">
              <a:lumMod val="85000"/>
              <a:lumOff val="15000"/>
            </a:schemeClr>
          </a:solidFill>
          <a:latin typeface="Calibri"/>
          <a:ea typeface="+mn-ea"/>
          <a:cs typeface="+mn-cs"/>
        </a:defRPr>
      </a:lvl3pPr>
      <a:lvl4pPr marL="1600121" indent="-228589" algn="l" defTabSz="457177" rtl="0" eaLnBrk="1" latinLnBrk="0" hangingPunct="1">
        <a:spcBef>
          <a:spcPct val="20000"/>
        </a:spcBef>
        <a:buFont typeface="Arial"/>
        <a:buChar char="–"/>
        <a:defRPr sz="2000" kern="1200">
          <a:solidFill>
            <a:schemeClr val="bg1"/>
          </a:solidFill>
          <a:latin typeface="Roboto Light"/>
          <a:ea typeface="+mn-ea"/>
          <a:cs typeface="+mn-cs"/>
        </a:defRPr>
      </a:lvl4pPr>
      <a:lvl5pPr marL="2057298" indent="-228589" algn="l" defTabSz="457177" rtl="0" eaLnBrk="1" latinLnBrk="0" hangingPunct="1">
        <a:spcBef>
          <a:spcPct val="20000"/>
        </a:spcBef>
        <a:buFont typeface="Arial"/>
        <a:buChar char="»"/>
        <a:defRPr sz="2000" kern="1200">
          <a:solidFill>
            <a:schemeClr val="bg1"/>
          </a:solidFill>
          <a:latin typeface="Roboto Light"/>
          <a:ea typeface="+mn-ea"/>
          <a:cs typeface="+mn-cs"/>
        </a:defRPr>
      </a:lvl5pPr>
      <a:lvl6pPr marL="2514476" indent="-228589" algn="l" defTabSz="457177" rtl="0" eaLnBrk="1" latinLnBrk="0" hangingPunct="1">
        <a:spcBef>
          <a:spcPct val="20000"/>
        </a:spcBef>
        <a:buFont typeface="Arial"/>
        <a:buChar char="•"/>
        <a:defRPr sz="2000" kern="1200">
          <a:solidFill>
            <a:schemeClr val="tx1"/>
          </a:solidFill>
          <a:latin typeface="+mn-lt"/>
          <a:ea typeface="+mn-ea"/>
          <a:cs typeface="+mn-cs"/>
        </a:defRPr>
      </a:lvl6pPr>
      <a:lvl7pPr marL="2971652" indent="-228589" algn="l" defTabSz="457177" rtl="0" eaLnBrk="1" latinLnBrk="0" hangingPunct="1">
        <a:spcBef>
          <a:spcPct val="20000"/>
        </a:spcBef>
        <a:buFont typeface="Arial"/>
        <a:buChar char="•"/>
        <a:defRPr sz="2000" kern="1200">
          <a:solidFill>
            <a:schemeClr val="tx1"/>
          </a:solidFill>
          <a:latin typeface="+mn-lt"/>
          <a:ea typeface="+mn-ea"/>
          <a:cs typeface="+mn-cs"/>
        </a:defRPr>
      </a:lvl7pPr>
      <a:lvl8pPr marL="3428829" indent="-228589" algn="l" defTabSz="457177" rtl="0" eaLnBrk="1" latinLnBrk="0" hangingPunct="1">
        <a:spcBef>
          <a:spcPct val="20000"/>
        </a:spcBef>
        <a:buFont typeface="Arial"/>
        <a:buChar char="•"/>
        <a:defRPr sz="2000" kern="1200">
          <a:solidFill>
            <a:schemeClr val="tx1"/>
          </a:solidFill>
          <a:latin typeface="+mn-lt"/>
          <a:ea typeface="+mn-ea"/>
          <a:cs typeface="+mn-cs"/>
        </a:defRPr>
      </a:lvl8pPr>
      <a:lvl9pPr marL="3886007" indent="-228589" algn="l" defTabSz="457177"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77" rtl="0" eaLnBrk="1" latinLnBrk="0" hangingPunct="1">
        <a:defRPr sz="1801" kern="1200">
          <a:solidFill>
            <a:schemeClr val="tx1"/>
          </a:solidFill>
          <a:latin typeface="+mn-lt"/>
          <a:ea typeface="+mn-ea"/>
          <a:cs typeface="+mn-cs"/>
        </a:defRPr>
      </a:lvl1pPr>
      <a:lvl2pPr marL="457177" algn="l" defTabSz="457177" rtl="0" eaLnBrk="1" latinLnBrk="0" hangingPunct="1">
        <a:defRPr sz="1801" kern="1200">
          <a:solidFill>
            <a:schemeClr val="tx1"/>
          </a:solidFill>
          <a:latin typeface="+mn-lt"/>
          <a:ea typeface="+mn-ea"/>
          <a:cs typeface="+mn-cs"/>
        </a:defRPr>
      </a:lvl2pPr>
      <a:lvl3pPr marL="914354" algn="l" defTabSz="457177" rtl="0" eaLnBrk="1" latinLnBrk="0" hangingPunct="1">
        <a:defRPr sz="1801" kern="1200">
          <a:solidFill>
            <a:schemeClr val="tx1"/>
          </a:solidFill>
          <a:latin typeface="+mn-lt"/>
          <a:ea typeface="+mn-ea"/>
          <a:cs typeface="+mn-cs"/>
        </a:defRPr>
      </a:lvl3pPr>
      <a:lvl4pPr marL="1371531" algn="l" defTabSz="457177" rtl="0" eaLnBrk="1" latinLnBrk="0" hangingPunct="1">
        <a:defRPr sz="1801" kern="1200">
          <a:solidFill>
            <a:schemeClr val="tx1"/>
          </a:solidFill>
          <a:latin typeface="+mn-lt"/>
          <a:ea typeface="+mn-ea"/>
          <a:cs typeface="+mn-cs"/>
        </a:defRPr>
      </a:lvl4pPr>
      <a:lvl5pPr marL="1828709" algn="l" defTabSz="457177" rtl="0" eaLnBrk="1" latinLnBrk="0" hangingPunct="1">
        <a:defRPr sz="1801" kern="1200">
          <a:solidFill>
            <a:schemeClr val="tx1"/>
          </a:solidFill>
          <a:latin typeface="+mn-lt"/>
          <a:ea typeface="+mn-ea"/>
          <a:cs typeface="+mn-cs"/>
        </a:defRPr>
      </a:lvl5pPr>
      <a:lvl6pPr marL="2285886" algn="l" defTabSz="457177" rtl="0" eaLnBrk="1" latinLnBrk="0" hangingPunct="1">
        <a:defRPr sz="1801" kern="1200">
          <a:solidFill>
            <a:schemeClr val="tx1"/>
          </a:solidFill>
          <a:latin typeface="+mn-lt"/>
          <a:ea typeface="+mn-ea"/>
          <a:cs typeface="+mn-cs"/>
        </a:defRPr>
      </a:lvl6pPr>
      <a:lvl7pPr marL="2743063" algn="l" defTabSz="457177" rtl="0" eaLnBrk="1" latinLnBrk="0" hangingPunct="1">
        <a:defRPr sz="1801" kern="1200">
          <a:solidFill>
            <a:schemeClr val="tx1"/>
          </a:solidFill>
          <a:latin typeface="+mn-lt"/>
          <a:ea typeface="+mn-ea"/>
          <a:cs typeface="+mn-cs"/>
        </a:defRPr>
      </a:lvl7pPr>
      <a:lvl8pPr marL="3200240" algn="l" defTabSz="457177" rtl="0" eaLnBrk="1" latinLnBrk="0" hangingPunct="1">
        <a:defRPr sz="1801" kern="1200">
          <a:solidFill>
            <a:schemeClr val="tx1"/>
          </a:solidFill>
          <a:latin typeface="+mn-lt"/>
          <a:ea typeface="+mn-ea"/>
          <a:cs typeface="+mn-cs"/>
        </a:defRPr>
      </a:lvl8pPr>
      <a:lvl9pPr marL="3657417" algn="l" defTabSz="457177" rtl="0" eaLnBrk="1" latinLnBrk="0" hangingPunct="1">
        <a:defRPr sz="1801"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jpg"/><Relationship Id="rId1" Type="http://schemas.openxmlformats.org/officeDocument/2006/relationships/slideLayout" Target="../slideLayouts/slideLayout1.xml"/><Relationship Id="rId2"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11.xml.rels><?xml version="1.0" encoding="UTF-8" standalone="yes"?>
<Relationships xmlns="http://schemas.openxmlformats.org/package/2006/relationships"><Relationship Id="rId3" Type="http://schemas.openxmlformats.org/officeDocument/2006/relationships/image" Target="../media/image19.emf"/><Relationship Id="rId4" Type="http://schemas.openxmlformats.org/officeDocument/2006/relationships/image" Target="../media/image20.emf"/><Relationship Id="rId5" Type="http://schemas.openxmlformats.org/officeDocument/2006/relationships/image" Target="../media/image21.emf"/><Relationship Id="rId6" Type="http://schemas.openxmlformats.org/officeDocument/2006/relationships/image" Target="../media/image22.emf"/><Relationship Id="rId7" Type="http://schemas.openxmlformats.org/officeDocument/2006/relationships/image" Target="../media/image23.emf"/><Relationship Id="rId8" Type="http://schemas.openxmlformats.org/officeDocument/2006/relationships/image" Target="../media/image24.emf"/><Relationship Id="rId1" Type="http://schemas.openxmlformats.org/officeDocument/2006/relationships/slideLayout" Target="../slideLayouts/slideLayout5.xml"/><Relationship Id="rId2" Type="http://schemas.openxmlformats.org/officeDocument/2006/relationships/notesSlide" Target="../notesSlides/notesSlide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25.jpg"/></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8.png"/><Relationship Id="rId5" Type="http://schemas.openxmlformats.org/officeDocument/2006/relationships/image" Target="../media/image29.png"/><Relationship Id="rId1" Type="http://schemas.openxmlformats.org/officeDocument/2006/relationships/slideLayout" Target="../slideLayouts/slideLayout5.xml"/><Relationship Id="rId2" Type="http://schemas.openxmlformats.org/officeDocument/2006/relationships/image" Target="../media/image2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30.png"/><Relationship Id="rId3" Type="http://schemas.microsoft.com/office/2007/relationships/hdphoto" Target="../media/hdphoto1.wdp"/></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2.png"/><Relationship Id="rId5" Type="http://schemas.openxmlformats.org/officeDocument/2006/relationships/image" Target="../media/image33.png"/><Relationship Id="rId6" Type="http://schemas.openxmlformats.org/officeDocument/2006/relationships/image" Target="../media/image34.png"/><Relationship Id="rId7" Type="http://schemas.openxmlformats.org/officeDocument/2006/relationships/image" Target="../media/image35.png"/><Relationship Id="rId8" Type="http://schemas.openxmlformats.org/officeDocument/2006/relationships/image" Target="../media/image36.png"/><Relationship Id="rId9" Type="http://schemas.openxmlformats.org/officeDocument/2006/relationships/image" Target="../media/image37.png"/><Relationship Id="rId10" Type="http://schemas.openxmlformats.org/officeDocument/2006/relationships/image" Target="../media/image38.png"/><Relationship Id="rId1" Type="http://schemas.openxmlformats.org/officeDocument/2006/relationships/slideLayout" Target="../slideLayouts/slideLayout5.xml"/><Relationship Id="rId2" Type="http://schemas.openxmlformats.org/officeDocument/2006/relationships/notesSlide" Target="../notesSlides/notesSlide8.xml"/></Relationships>
</file>

<file path=ppt/slides/_rels/slide17.xml.rels><?xml version="1.0" encoding="UTF-8" standalone="yes"?>
<Relationships xmlns="http://schemas.openxmlformats.org/package/2006/relationships"><Relationship Id="rId3" Type="http://schemas.openxmlformats.org/officeDocument/2006/relationships/image" Target="../media/image39.png"/><Relationship Id="rId4" Type="http://schemas.openxmlformats.org/officeDocument/2006/relationships/image" Target="../media/image40.png"/><Relationship Id="rId5" Type="http://schemas.openxmlformats.org/officeDocument/2006/relationships/slide" Target="slide4.xml"/><Relationship Id="rId1" Type="http://schemas.openxmlformats.org/officeDocument/2006/relationships/slideLayout" Target="../slideLayouts/slideLayout5.xml"/><Relationship Id="rId2" Type="http://schemas.openxmlformats.org/officeDocument/2006/relationships/notesSlide" Target="../notesSlides/notesSlide9.xml"/></Relationships>
</file>

<file path=ppt/slides/_rels/slide18.xml.rels><?xml version="1.0" encoding="UTF-8" standalone="yes"?>
<Relationships xmlns="http://schemas.openxmlformats.org/package/2006/relationships"><Relationship Id="rId11" Type="http://schemas.openxmlformats.org/officeDocument/2006/relationships/image" Target="../media/image49.png"/><Relationship Id="rId12" Type="http://schemas.openxmlformats.org/officeDocument/2006/relationships/image" Target="../media/image50.png"/><Relationship Id="rId13" Type="http://schemas.openxmlformats.org/officeDocument/2006/relationships/image" Target="../media/image51.png"/><Relationship Id="rId14" Type="http://schemas.openxmlformats.org/officeDocument/2006/relationships/image" Target="../media/image52.png"/><Relationship Id="rId15" Type="http://schemas.openxmlformats.org/officeDocument/2006/relationships/image" Target="../media/image53.png"/><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41.png"/><Relationship Id="rId4" Type="http://schemas.openxmlformats.org/officeDocument/2006/relationships/image" Target="../media/image42.png"/><Relationship Id="rId5" Type="http://schemas.openxmlformats.org/officeDocument/2006/relationships/image" Target="../media/image43.png"/><Relationship Id="rId6" Type="http://schemas.openxmlformats.org/officeDocument/2006/relationships/image" Target="../media/image44.png"/><Relationship Id="rId7" Type="http://schemas.openxmlformats.org/officeDocument/2006/relationships/image" Target="../media/image45.png"/><Relationship Id="rId8" Type="http://schemas.openxmlformats.org/officeDocument/2006/relationships/image" Target="../media/image46.png"/><Relationship Id="rId9" Type="http://schemas.openxmlformats.org/officeDocument/2006/relationships/image" Target="../media/image47.png"/><Relationship Id="rId10" Type="http://schemas.openxmlformats.org/officeDocument/2006/relationships/image" Target="../media/image4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5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55.png"/><Relationship Id="rId4" Type="http://schemas.openxmlformats.org/officeDocument/2006/relationships/slide" Target="slide6.xml"/><Relationship Id="rId1" Type="http://schemas.openxmlformats.org/officeDocument/2006/relationships/slideLayout" Target="../slideLayouts/slideLayout5.xml"/><Relationship Id="rId2" Type="http://schemas.openxmlformats.org/officeDocument/2006/relationships/notesSlide" Target="../notesSlides/notesSlide1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7.jpg"/><Relationship Id="rId1" Type="http://schemas.openxmlformats.org/officeDocument/2006/relationships/slideLayout" Target="../slideLayouts/slideLayout6.xml"/><Relationship Id="rId2"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 Id="rId6" Type="http://schemas.openxmlformats.org/officeDocument/2006/relationships/image" Target="../media/image12.png"/><Relationship Id="rId7" Type="http://schemas.openxmlformats.org/officeDocument/2006/relationships/image" Target="../media/image13.png"/><Relationship Id="rId1" Type="http://schemas.openxmlformats.org/officeDocument/2006/relationships/slideLayout" Target="../slideLayouts/slideLayout6.xml"/><Relationship Id="rId2"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1" Type="http://schemas.openxmlformats.org/officeDocument/2006/relationships/slideLayout" Target="../slideLayouts/slideLayout5.xml"/><Relationship Id="rId2"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ctrTitle"/>
          </p:nvPr>
        </p:nvSpPr>
        <p:spPr>
          <a:xfrm>
            <a:off x="3649135" y="263235"/>
            <a:ext cx="5418665" cy="1359284"/>
          </a:xfrm>
        </p:spPr>
        <p:txBody>
          <a:bodyPr/>
          <a:lstStyle/>
          <a:p>
            <a:r>
              <a:rPr lang="en-US" dirty="0"/>
              <a:t>Project Module </a:t>
            </a:r>
            <a:r>
              <a:rPr lang="en-US" dirty="0" smtClean="0"/>
              <a:t>3 </a:t>
            </a:r>
            <a:r>
              <a:rPr lang="en-US" sz="3600" dirty="0" smtClean="0"/>
              <a:t>classification</a:t>
            </a:r>
            <a:endParaRPr lang="en-US" sz="3600" dirty="0"/>
          </a:p>
        </p:txBody>
      </p:sp>
      <p:sp>
        <p:nvSpPr>
          <p:cNvPr id="11" name="Subtitle 10"/>
          <p:cNvSpPr>
            <a:spLocks noGrp="1"/>
          </p:cNvSpPr>
          <p:nvPr>
            <p:ph type="subTitle" idx="1"/>
          </p:nvPr>
        </p:nvSpPr>
        <p:spPr/>
        <p:txBody>
          <a:bodyPr/>
          <a:lstStyle/>
          <a:p>
            <a:r>
              <a:rPr lang="en-US" b="1" dirty="0"/>
              <a:t>Bahnisikha DUTTA</a:t>
            </a:r>
          </a:p>
          <a:p>
            <a:r>
              <a:rPr lang="en-US" b="1" dirty="0"/>
              <a:t>Mathieu LAPEYRE</a:t>
            </a:r>
          </a:p>
          <a:p>
            <a:r>
              <a:rPr lang="en-US" b="1" dirty="0" smtClean="0"/>
              <a:t>Palash </a:t>
            </a:r>
            <a:r>
              <a:rPr lang="en-US" b="1" dirty="0" smtClean="0"/>
              <a:t>Shastri</a:t>
            </a:r>
          </a:p>
          <a:p>
            <a:r>
              <a:rPr lang="en-US" b="1" dirty="0" smtClean="0"/>
              <a:t>Group 9</a:t>
            </a:r>
            <a:r>
              <a:rPr lang="en-US" dirty="0" smtClean="0"/>
              <a:t> </a:t>
            </a:r>
            <a:endParaRPr lang="en-US" dirty="0"/>
          </a:p>
        </p:txBody>
      </p:sp>
      <p:sp>
        <p:nvSpPr>
          <p:cNvPr id="6" name="TextBox 5"/>
          <p:cNvSpPr txBox="1"/>
          <p:nvPr/>
        </p:nvSpPr>
        <p:spPr>
          <a:xfrm>
            <a:off x="3283196" y="6076723"/>
            <a:ext cx="3348994" cy="523220"/>
          </a:xfrm>
          <a:prstGeom prst="rect">
            <a:avLst/>
          </a:prstGeom>
          <a:noFill/>
        </p:spPr>
        <p:txBody>
          <a:bodyPr wrap="none" rtlCol="0">
            <a:spAutoFit/>
          </a:bodyPr>
          <a:lstStyle/>
          <a:p>
            <a:pPr algn="r"/>
            <a:r>
              <a:rPr lang="en-US" b="1" dirty="0" smtClean="0">
                <a:solidFill>
                  <a:schemeClr val="bg1"/>
                </a:solidFill>
              </a:rPr>
              <a:t>ECE6780 </a:t>
            </a:r>
          </a:p>
          <a:p>
            <a:pPr algn="r"/>
            <a:r>
              <a:rPr lang="en-US" b="1" dirty="0">
                <a:solidFill>
                  <a:schemeClr val="bg1"/>
                </a:solidFill>
              </a:rPr>
              <a:t>Spring 2016, Professor May D. Wang </a:t>
            </a:r>
            <a:endParaRPr lang="en-US" dirty="0">
              <a:solidFill>
                <a:schemeClr val="bg1"/>
              </a:solidFill>
            </a:endParaRPr>
          </a:p>
        </p:txBody>
      </p:sp>
      <p:pic>
        <p:nvPicPr>
          <p:cNvPr id="5" name="Picture 4"/>
          <p:cNvPicPr>
            <a:picLocks noChangeAspect="1"/>
          </p:cNvPicPr>
          <p:nvPr/>
        </p:nvPicPr>
        <p:blipFill>
          <a:blip r:embed="rId2"/>
          <a:stretch>
            <a:fillRect/>
          </a:stretch>
        </p:blipFill>
        <p:spPr>
          <a:xfrm>
            <a:off x="5472566" y="2466116"/>
            <a:ext cx="1177217" cy="1383504"/>
          </a:xfrm>
          <a:prstGeom prst="rect">
            <a:avLst/>
          </a:prstGeom>
        </p:spPr>
      </p:pic>
      <p:pic>
        <p:nvPicPr>
          <p:cNvPr id="7" name="Picture 6"/>
          <p:cNvPicPr>
            <a:picLocks noChangeAspect="1"/>
          </p:cNvPicPr>
          <p:nvPr/>
        </p:nvPicPr>
        <p:blipFill>
          <a:blip r:embed="rId3"/>
          <a:stretch>
            <a:fillRect/>
          </a:stretch>
        </p:blipFill>
        <p:spPr>
          <a:xfrm>
            <a:off x="3766900" y="2466115"/>
            <a:ext cx="1183530" cy="1383505"/>
          </a:xfrm>
          <a:prstGeom prst="rect">
            <a:avLst/>
          </a:prstGeom>
        </p:spPr>
      </p:pic>
      <p:pic>
        <p:nvPicPr>
          <p:cNvPr id="8" name="Picture 7" descr="my_face.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a:off x="6975777" y="2637450"/>
            <a:ext cx="1385337" cy="1039003"/>
          </a:xfrm>
          <a:prstGeom prst="rect">
            <a:avLst/>
          </a:prstGeom>
        </p:spPr>
      </p:pic>
    </p:spTree>
    <p:extLst>
      <p:ext uri="{BB962C8B-B14F-4D97-AF65-F5344CB8AC3E}">
        <p14:creationId xmlns:p14="http://schemas.microsoft.com/office/powerpoint/2010/main" val="297171219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11"/>
          <p:cNvSpPr>
            <a:spLocks noGrp="1"/>
          </p:cNvSpPr>
          <p:nvPr>
            <p:ph idx="1"/>
          </p:nvPr>
        </p:nvSpPr>
        <p:spPr>
          <a:xfrm>
            <a:off x="1" y="1051218"/>
            <a:ext cx="9143999" cy="1765100"/>
          </a:xfrm>
        </p:spPr>
        <p:txBody>
          <a:bodyPr/>
          <a:lstStyle/>
          <a:p>
            <a:pPr marL="285750" marR="0" lvl="0" indent="-285750" algn="just" defTabSz="914400" eaLnBrk="1" fontAlgn="auto" latinLnBrk="0" hangingPunct="1">
              <a:lnSpc>
                <a:spcPct val="100000"/>
              </a:lnSpc>
              <a:spcBef>
                <a:spcPts val="0"/>
              </a:spcBef>
              <a:spcAft>
                <a:spcPts val="0"/>
              </a:spcAft>
              <a:buClrTx/>
              <a:buSzTx/>
              <a:buFont typeface="Arial"/>
              <a:buNone/>
              <a:tabLst/>
              <a:defRPr/>
            </a:pPr>
            <a:r>
              <a:rPr lang="en-US" sz="2000" b="1" dirty="0" smtClean="0"/>
              <a:t>K-FOLD CROSS VALIDATION APPROACH</a:t>
            </a:r>
          </a:p>
          <a:p>
            <a:pPr marL="285750" marR="0" lvl="0" indent="-285750" algn="just" defTabSz="914400" eaLnBrk="1" fontAlgn="auto" latinLnBrk="0" hangingPunct="1">
              <a:lnSpc>
                <a:spcPct val="100000"/>
              </a:lnSpc>
              <a:spcBef>
                <a:spcPts val="0"/>
              </a:spcBef>
              <a:spcAft>
                <a:spcPts val="0"/>
              </a:spcAft>
              <a:buClrTx/>
              <a:buSzTx/>
              <a:buFont typeface="Arial"/>
              <a:buNone/>
              <a:tabLst/>
              <a:defRPr/>
            </a:pPr>
            <a:r>
              <a:rPr lang="en-US" sz="1600" dirty="0"/>
              <a:t>	</a:t>
            </a:r>
            <a:r>
              <a:rPr lang="en-US" sz="1600" dirty="0" smtClean="0"/>
              <a:t>Cross validation is one of the key important factors in determining the generalizability of a model by tuning the parameters of the classifier on various partitions of training and test-data, specifically declared through the ‘k’ variable. Below figures illustrates the underlying concept.</a:t>
            </a:r>
          </a:p>
          <a:p>
            <a:pPr marL="285750" marR="0" lvl="0" indent="-285750" algn="just" defTabSz="914400" eaLnBrk="1" fontAlgn="auto" latinLnBrk="0" hangingPunct="1">
              <a:lnSpc>
                <a:spcPct val="100000"/>
              </a:lnSpc>
              <a:spcBef>
                <a:spcPts val="0"/>
              </a:spcBef>
              <a:spcAft>
                <a:spcPts val="0"/>
              </a:spcAft>
              <a:buClrTx/>
              <a:buSzTx/>
              <a:buFont typeface="Arial"/>
              <a:buNone/>
              <a:tabLst/>
              <a:defRPr/>
            </a:pPr>
            <a:endParaRPr lang="en-US" sz="1600" dirty="0"/>
          </a:p>
          <a:p>
            <a:pPr marL="285750" marR="0" lvl="0" indent="-285750" algn="just" defTabSz="914400" eaLnBrk="1" fontAlgn="auto" latinLnBrk="0" hangingPunct="1">
              <a:lnSpc>
                <a:spcPct val="100000"/>
              </a:lnSpc>
              <a:spcBef>
                <a:spcPts val="0"/>
              </a:spcBef>
              <a:spcAft>
                <a:spcPts val="0"/>
              </a:spcAft>
              <a:buClrTx/>
              <a:buSzTx/>
              <a:buFont typeface="Arial"/>
              <a:buNone/>
              <a:tabLst/>
              <a:defRPr/>
            </a:pPr>
            <a:endParaRPr lang="en-US" sz="1600" dirty="0" smtClean="0"/>
          </a:p>
          <a:p>
            <a:pPr marL="285750" marR="0" lvl="0" indent="-285750" algn="just" defTabSz="914400" eaLnBrk="1" fontAlgn="auto" latinLnBrk="0" hangingPunct="1">
              <a:lnSpc>
                <a:spcPct val="100000"/>
              </a:lnSpc>
              <a:spcBef>
                <a:spcPts val="0"/>
              </a:spcBef>
              <a:spcAft>
                <a:spcPts val="0"/>
              </a:spcAft>
              <a:buClrTx/>
              <a:buSzTx/>
              <a:buFont typeface="Arial"/>
              <a:buNone/>
              <a:tabLst/>
              <a:defRPr/>
            </a:pPr>
            <a:endParaRPr lang="en-US" sz="1600" dirty="0"/>
          </a:p>
        </p:txBody>
      </p:sp>
      <p:sp>
        <p:nvSpPr>
          <p:cNvPr id="13" name="Title 12"/>
          <p:cNvSpPr>
            <a:spLocks noGrp="1"/>
          </p:cNvSpPr>
          <p:nvPr>
            <p:ph type="title"/>
          </p:nvPr>
        </p:nvSpPr>
        <p:spPr/>
        <p:txBody>
          <a:bodyPr/>
          <a:lstStyle/>
          <a:p>
            <a:r>
              <a:rPr lang="en-US" b="1" dirty="0" smtClean="0"/>
              <a:t>Cross validation</a:t>
            </a:r>
            <a:endParaRPr lang="en-US" b="1" dirty="0"/>
          </a:p>
        </p:txBody>
      </p:sp>
      <p:sp>
        <p:nvSpPr>
          <p:cNvPr id="5" name="Content Placeholder 11"/>
          <p:cNvSpPr txBox="1">
            <a:spLocks/>
          </p:cNvSpPr>
          <p:nvPr/>
        </p:nvSpPr>
        <p:spPr>
          <a:xfrm>
            <a:off x="1" y="4521553"/>
            <a:ext cx="9143999" cy="943465"/>
          </a:xfrm>
          <a:prstGeom prst="rect">
            <a:avLst/>
          </a:prstGeom>
        </p:spPr>
        <p:txBody>
          <a:bodyPr vert="horz" lIns="274320" tIns="45720" rIns="274320" bIns="45720" rtlCol="0">
            <a:noAutofit/>
          </a:bodyPr>
          <a:lstStyle>
            <a:lvl1pPr marL="0" indent="0" algn="l" defTabSz="457177" rtl="0" eaLnBrk="1" latinLnBrk="0" hangingPunct="1">
              <a:spcBef>
                <a:spcPct val="20000"/>
              </a:spcBef>
              <a:spcAft>
                <a:spcPts val="601"/>
              </a:spcAft>
              <a:buFontTx/>
              <a:buNone/>
              <a:defRPr sz="2400" kern="1200">
                <a:solidFill>
                  <a:srgbClr val="262626"/>
                </a:solidFill>
                <a:latin typeface="+mn-lt"/>
                <a:ea typeface="+mn-ea"/>
                <a:cs typeface="+mn-cs"/>
              </a:defRPr>
            </a:lvl1pPr>
            <a:lvl2pPr marL="466322" indent="-285737" algn="l" defTabSz="457177" rtl="0" eaLnBrk="1" latinLnBrk="0" hangingPunct="1">
              <a:spcBef>
                <a:spcPct val="20000"/>
              </a:spcBef>
              <a:spcAft>
                <a:spcPts val="601"/>
              </a:spcAft>
              <a:buFont typeface="Lucida Grande"/>
              <a:buChar char="•"/>
              <a:defRPr sz="2100" kern="1200">
                <a:solidFill>
                  <a:srgbClr val="262626"/>
                </a:solidFill>
                <a:latin typeface="+mn-lt"/>
                <a:ea typeface="+mn-ea"/>
                <a:cs typeface="+mn-cs"/>
              </a:defRPr>
            </a:lvl2pPr>
            <a:lvl3pPr marL="1142943" indent="-228589" algn="l" defTabSz="457177" rtl="0" eaLnBrk="1" latinLnBrk="0" hangingPunct="1">
              <a:spcBef>
                <a:spcPct val="20000"/>
              </a:spcBef>
              <a:spcAft>
                <a:spcPts val="601"/>
              </a:spcAft>
              <a:buFont typeface="Arial"/>
              <a:buChar char="•"/>
              <a:defRPr sz="2100" kern="1200">
                <a:solidFill>
                  <a:srgbClr val="262626"/>
                </a:solidFill>
                <a:latin typeface="+mn-lt"/>
                <a:ea typeface="+mn-ea"/>
                <a:cs typeface="+mn-cs"/>
              </a:defRPr>
            </a:lvl3pPr>
            <a:lvl4pPr marL="1600121" indent="-228589" algn="l" defTabSz="457177" rtl="0" eaLnBrk="1" latinLnBrk="0" hangingPunct="1">
              <a:spcBef>
                <a:spcPct val="20000"/>
              </a:spcBef>
              <a:buFont typeface="Arial"/>
              <a:buChar char="–"/>
              <a:defRPr sz="2400" kern="1200">
                <a:solidFill>
                  <a:schemeClr val="bg1"/>
                </a:solidFill>
                <a:latin typeface="Roboto Light"/>
                <a:ea typeface="+mn-ea"/>
                <a:cs typeface="+mn-cs"/>
              </a:defRPr>
            </a:lvl4pPr>
            <a:lvl5pPr marL="2057298" indent="-228589" algn="l" defTabSz="457177" rtl="0" eaLnBrk="1" latinLnBrk="0" hangingPunct="1">
              <a:spcBef>
                <a:spcPct val="20000"/>
              </a:spcBef>
              <a:buFont typeface="Arial"/>
              <a:buChar char="»"/>
              <a:defRPr sz="2400" kern="1200">
                <a:solidFill>
                  <a:schemeClr val="bg1"/>
                </a:solidFill>
                <a:latin typeface="Roboto Light"/>
                <a:ea typeface="+mn-ea"/>
                <a:cs typeface="+mn-cs"/>
              </a:defRPr>
            </a:lvl5pPr>
            <a:lvl6pPr marL="2514476" indent="-228589" algn="l" defTabSz="457177" rtl="0" eaLnBrk="1" latinLnBrk="0" hangingPunct="1">
              <a:spcBef>
                <a:spcPct val="20000"/>
              </a:spcBef>
              <a:buFont typeface="Arial"/>
              <a:buChar char="•"/>
              <a:defRPr sz="2000" kern="1200">
                <a:solidFill>
                  <a:schemeClr val="tx1"/>
                </a:solidFill>
                <a:latin typeface="+mn-lt"/>
                <a:ea typeface="+mn-ea"/>
                <a:cs typeface="+mn-cs"/>
              </a:defRPr>
            </a:lvl6pPr>
            <a:lvl7pPr marL="2971652" indent="-228589" algn="l" defTabSz="457177" rtl="0" eaLnBrk="1" latinLnBrk="0" hangingPunct="1">
              <a:spcBef>
                <a:spcPct val="20000"/>
              </a:spcBef>
              <a:buFont typeface="Arial"/>
              <a:buChar char="•"/>
              <a:defRPr sz="2000" kern="1200">
                <a:solidFill>
                  <a:schemeClr val="tx1"/>
                </a:solidFill>
                <a:latin typeface="+mn-lt"/>
                <a:ea typeface="+mn-ea"/>
                <a:cs typeface="+mn-cs"/>
              </a:defRPr>
            </a:lvl7pPr>
            <a:lvl8pPr marL="3428829" indent="-228589" algn="l" defTabSz="457177" rtl="0" eaLnBrk="1" latinLnBrk="0" hangingPunct="1">
              <a:spcBef>
                <a:spcPct val="20000"/>
              </a:spcBef>
              <a:buFont typeface="Arial"/>
              <a:buChar char="•"/>
              <a:defRPr sz="2000" kern="1200">
                <a:solidFill>
                  <a:schemeClr val="tx1"/>
                </a:solidFill>
                <a:latin typeface="+mn-lt"/>
                <a:ea typeface="+mn-ea"/>
                <a:cs typeface="+mn-cs"/>
              </a:defRPr>
            </a:lvl8pPr>
            <a:lvl9pPr marL="3886007" indent="-228589" algn="l" defTabSz="457177"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lgn="just" defTabSz="914400">
              <a:spcBef>
                <a:spcPts val="0"/>
              </a:spcBef>
              <a:spcAft>
                <a:spcPts val="0"/>
              </a:spcAft>
              <a:buFont typeface="Arial"/>
              <a:buNone/>
            </a:pPr>
            <a:r>
              <a:rPr lang="en-US" sz="2000" b="1" dirty="0" smtClean="0"/>
              <a:t>LEAVE ONE-OUT CROSS VALIDATION APPROACH</a:t>
            </a:r>
            <a:endParaRPr lang="en-US" sz="2000" dirty="0" smtClean="0"/>
          </a:p>
          <a:p>
            <a:pPr marL="285750" indent="-285750" algn="just" defTabSz="914400">
              <a:spcBef>
                <a:spcPts val="0"/>
              </a:spcBef>
              <a:spcAft>
                <a:spcPts val="0"/>
              </a:spcAft>
              <a:buFont typeface="Arial"/>
              <a:buNone/>
            </a:pPr>
            <a:r>
              <a:rPr lang="en-US" sz="1600" dirty="0"/>
              <a:t>	</a:t>
            </a:r>
            <a:r>
              <a:rPr lang="en-US" sz="1600" dirty="0" smtClean="0"/>
              <a:t>Leave one out cross validation approach is another method of implementing cross-validation where-in each sample is taken as a test sample and the remaining sample act as the training set. Essentially it is a special case of cross validation where you have same number of models as samples. Computational complexity increases immensely with the increase in number of training points.</a:t>
            </a:r>
          </a:p>
          <a:p>
            <a:pPr marL="285750" indent="-285750" algn="just" defTabSz="914400">
              <a:spcBef>
                <a:spcPts val="0"/>
              </a:spcBef>
              <a:spcAft>
                <a:spcPts val="0"/>
              </a:spcAft>
              <a:buFont typeface="Arial"/>
              <a:buNone/>
            </a:pPr>
            <a:endParaRPr lang="en-US" sz="1600" dirty="0"/>
          </a:p>
          <a:p>
            <a:pPr marL="285750" indent="-285750" algn="just" defTabSz="914400">
              <a:spcBef>
                <a:spcPts val="0"/>
              </a:spcBef>
              <a:spcAft>
                <a:spcPts val="0"/>
              </a:spcAft>
              <a:buFont typeface="Arial"/>
              <a:buNone/>
            </a:pPr>
            <a:endParaRPr lang="en-US" sz="1200"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3753" y="2667116"/>
            <a:ext cx="5024452" cy="1586060"/>
          </a:xfrm>
          <a:prstGeom prst="rect">
            <a:avLst/>
          </a:prstGeom>
        </p:spPr>
      </p:pic>
      <p:sp>
        <p:nvSpPr>
          <p:cNvPr id="3" name="TextBox 2"/>
          <p:cNvSpPr txBox="1"/>
          <p:nvPr/>
        </p:nvSpPr>
        <p:spPr>
          <a:xfrm>
            <a:off x="636548" y="2317954"/>
            <a:ext cx="1100138" cy="338554"/>
          </a:xfrm>
          <a:prstGeom prst="rect">
            <a:avLst/>
          </a:prstGeom>
          <a:noFill/>
        </p:spPr>
        <p:txBody>
          <a:bodyPr wrap="square" rtlCol="0">
            <a:spAutoFit/>
          </a:bodyPr>
          <a:lstStyle/>
          <a:p>
            <a:pPr algn="ctr"/>
            <a:r>
              <a:rPr lang="en-US" sz="1600" smtClean="0">
                <a:solidFill>
                  <a:schemeClr val="bg1"/>
                </a:solidFill>
              </a:rPr>
              <a:t>1st fold</a:t>
            </a:r>
            <a:endParaRPr lang="en-US" sz="1600">
              <a:solidFill>
                <a:schemeClr val="bg1"/>
              </a:solidFill>
            </a:endParaRPr>
          </a:p>
        </p:txBody>
      </p:sp>
      <p:sp>
        <p:nvSpPr>
          <p:cNvPr id="8" name="TextBox 7"/>
          <p:cNvSpPr txBox="1"/>
          <p:nvPr/>
        </p:nvSpPr>
        <p:spPr>
          <a:xfrm>
            <a:off x="3148187" y="2328562"/>
            <a:ext cx="1100138" cy="338554"/>
          </a:xfrm>
          <a:prstGeom prst="rect">
            <a:avLst/>
          </a:prstGeom>
          <a:noFill/>
        </p:spPr>
        <p:txBody>
          <a:bodyPr wrap="square" rtlCol="0">
            <a:spAutoFit/>
          </a:bodyPr>
          <a:lstStyle/>
          <a:p>
            <a:pPr algn="ctr"/>
            <a:r>
              <a:rPr lang="en-US" sz="1600" dirty="0" smtClean="0">
                <a:solidFill>
                  <a:schemeClr val="bg1"/>
                </a:solidFill>
              </a:rPr>
              <a:t>k-</a:t>
            </a:r>
            <a:r>
              <a:rPr lang="en-US" sz="1600" dirty="0" err="1" smtClean="0">
                <a:solidFill>
                  <a:schemeClr val="bg1"/>
                </a:solidFill>
              </a:rPr>
              <a:t>th</a:t>
            </a:r>
            <a:r>
              <a:rPr lang="en-US" sz="1600" dirty="0" smtClean="0">
                <a:solidFill>
                  <a:schemeClr val="bg1"/>
                </a:solidFill>
              </a:rPr>
              <a:t> fold</a:t>
            </a:r>
            <a:endParaRPr lang="en-US" sz="1600" dirty="0">
              <a:solidFill>
                <a:schemeClr val="bg1"/>
              </a:solidFill>
            </a:endParaRPr>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58205" y="2726982"/>
            <a:ext cx="3603597" cy="1466328"/>
          </a:xfrm>
          <a:prstGeom prst="rect">
            <a:avLst/>
          </a:prstGeom>
        </p:spPr>
      </p:pic>
      <p:sp>
        <p:nvSpPr>
          <p:cNvPr id="11" name="TextBox 10"/>
          <p:cNvSpPr txBox="1"/>
          <p:nvPr/>
        </p:nvSpPr>
        <p:spPr>
          <a:xfrm>
            <a:off x="6240610" y="2328562"/>
            <a:ext cx="1362479" cy="338554"/>
          </a:xfrm>
          <a:prstGeom prst="rect">
            <a:avLst/>
          </a:prstGeom>
          <a:noFill/>
        </p:spPr>
        <p:txBody>
          <a:bodyPr wrap="square" rtlCol="0">
            <a:spAutoFit/>
          </a:bodyPr>
          <a:lstStyle/>
          <a:p>
            <a:pPr algn="ctr"/>
            <a:r>
              <a:rPr lang="en-US" sz="1600" smtClean="0">
                <a:solidFill>
                  <a:schemeClr val="bg1"/>
                </a:solidFill>
              </a:rPr>
              <a:t>Leave one out</a:t>
            </a:r>
            <a:endParaRPr lang="en-US" sz="1600" dirty="0">
              <a:solidFill>
                <a:schemeClr val="bg1"/>
              </a:solidFill>
            </a:endParaRPr>
          </a:p>
        </p:txBody>
      </p:sp>
    </p:spTree>
    <p:extLst>
      <p:ext uri="{BB962C8B-B14F-4D97-AF65-F5344CB8AC3E}">
        <p14:creationId xmlns:p14="http://schemas.microsoft.com/office/powerpoint/2010/main" val="106923579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11"/>
          <p:cNvSpPr>
            <a:spLocks noGrp="1"/>
          </p:cNvSpPr>
          <p:nvPr>
            <p:ph idx="1"/>
          </p:nvPr>
        </p:nvSpPr>
        <p:spPr>
          <a:xfrm>
            <a:off x="4" y="991351"/>
            <a:ext cx="9143999" cy="2365035"/>
          </a:xfrm>
        </p:spPr>
        <p:txBody>
          <a:bodyPr/>
          <a:lstStyle/>
          <a:p>
            <a:pPr marL="285750" marR="0" lvl="0" indent="-285750" algn="just" defTabSz="914400" eaLnBrk="1" fontAlgn="auto" latinLnBrk="0" hangingPunct="1">
              <a:lnSpc>
                <a:spcPct val="100000"/>
              </a:lnSpc>
              <a:spcBef>
                <a:spcPts val="0"/>
              </a:spcBef>
              <a:spcAft>
                <a:spcPts val="0"/>
              </a:spcAft>
              <a:buClrTx/>
              <a:buSzTx/>
              <a:buFont typeface="Arial"/>
              <a:buNone/>
              <a:tabLst/>
              <a:defRPr/>
            </a:pPr>
            <a:r>
              <a:rPr lang="en-US" sz="2000" b="1" dirty="0" smtClean="0"/>
              <a:t>RATIONALE</a:t>
            </a:r>
            <a:endParaRPr lang="en-US" sz="1600" dirty="0" smtClean="0"/>
          </a:p>
          <a:p>
            <a:pPr marL="285750" marR="0" lvl="0" indent="-285750" algn="just" defTabSz="914400" eaLnBrk="1" fontAlgn="auto" latinLnBrk="0" hangingPunct="1">
              <a:lnSpc>
                <a:spcPct val="100000"/>
              </a:lnSpc>
              <a:spcBef>
                <a:spcPts val="0"/>
              </a:spcBef>
              <a:spcAft>
                <a:spcPts val="0"/>
              </a:spcAft>
              <a:buClrTx/>
              <a:buSzTx/>
              <a:buFont typeface="Arial"/>
              <a:buNone/>
              <a:tabLst/>
              <a:defRPr/>
            </a:pPr>
            <a:r>
              <a:rPr lang="en-US" sz="1600" b="1" dirty="0" smtClean="0"/>
              <a:t>Accuracy: </a:t>
            </a:r>
            <a:r>
              <a:rPr lang="en-US" sz="1600" dirty="0" smtClean="0"/>
              <a:t>Simple and easy to understand</a:t>
            </a:r>
          </a:p>
          <a:p>
            <a:pPr marL="285750" marR="0" lvl="0" indent="-285750" algn="just" defTabSz="914400" eaLnBrk="1" fontAlgn="auto" latinLnBrk="0" hangingPunct="1">
              <a:lnSpc>
                <a:spcPct val="100000"/>
              </a:lnSpc>
              <a:spcBef>
                <a:spcPts val="0"/>
              </a:spcBef>
              <a:spcAft>
                <a:spcPts val="0"/>
              </a:spcAft>
              <a:buClrTx/>
              <a:buSzTx/>
              <a:buFont typeface="Arial"/>
              <a:buNone/>
              <a:tabLst/>
              <a:defRPr/>
            </a:pPr>
            <a:r>
              <a:rPr lang="en-US" sz="1600" b="1" dirty="0" smtClean="0"/>
              <a:t>Confusion matrix: </a:t>
            </a:r>
            <a:r>
              <a:rPr lang="en-US" sz="1600" dirty="0" smtClean="0"/>
              <a:t>Compute accuracy with distinction between classes</a:t>
            </a:r>
          </a:p>
          <a:p>
            <a:pPr marL="285750" lvl="0" indent="-285750" algn="just" defTabSz="914400">
              <a:spcBef>
                <a:spcPts val="0"/>
              </a:spcBef>
              <a:spcAft>
                <a:spcPts val="0"/>
              </a:spcAft>
            </a:pPr>
            <a:r>
              <a:rPr lang="en-US" sz="1600" b="1" dirty="0" smtClean="0"/>
              <a:t>ROC: </a:t>
            </a:r>
            <a:r>
              <a:rPr lang="en-US" sz="1600" dirty="0" smtClean="0"/>
              <a:t>Show how </a:t>
            </a:r>
            <a:r>
              <a:rPr lang="en-US" sz="1600" dirty="0"/>
              <a:t>many </a:t>
            </a:r>
            <a:r>
              <a:rPr lang="en-US" sz="1600" dirty="0" smtClean="0"/>
              <a:t>true positive can </a:t>
            </a:r>
            <a:r>
              <a:rPr lang="en-US" sz="1600" dirty="0"/>
              <a:t>be gained as you allow for more and more false </a:t>
            </a:r>
            <a:r>
              <a:rPr lang="en-US" sz="1600" dirty="0" smtClean="0"/>
              <a:t>positives</a:t>
            </a:r>
          </a:p>
          <a:p>
            <a:pPr marL="285750" lvl="0" indent="-285750" algn="just" defTabSz="914400">
              <a:spcBef>
                <a:spcPts val="0"/>
              </a:spcBef>
              <a:spcAft>
                <a:spcPts val="0"/>
              </a:spcAft>
            </a:pPr>
            <a:r>
              <a:rPr lang="en-US" sz="1600" b="1" dirty="0" smtClean="0"/>
              <a:t>AUC: </a:t>
            </a:r>
            <a:r>
              <a:rPr lang="en-US" sz="1600" dirty="0" smtClean="0"/>
              <a:t>One way to summarize ROC, as it is difficult to compare two curves in detail</a:t>
            </a:r>
          </a:p>
          <a:p>
            <a:pPr marL="285750" lvl="0" indent="-285750" algn="just" defTabSz="914400">
              <a:spcBef>
                <a:spcPts val="0"/>
              </a:spcBef>
              <a:spcAft>
                <a:spcPts val="0"/>
              </a:spcAft>
            </a:pPr>
            <a:r>
              <a:rPr lang="en-US" sz="1600" b="1" dirty="0" smtClean="0"/>
              <a:t>Precision: </a:t>
            </a:r>
            <a:r>
              <a:rPr lang="en-US" sz="1600" dirty="0" smtClean="0"/>
              <a:t>How useful the classifier is</a:t>
            </a:r>
          </a:p>
          <a:p>
            <a:pPr marL="285750" lvl="0" indent="-285750" algn="just" defTabSz="914400">
              <a:spcBef>
                <a:spcPts val="0"/>
              </a:spcBef>
              <a:spcAft>
                <a:spcPts val="0"/>
              </a:spcAft>
            </a:pPr>
            <a:r>
              <a:rPr lang="en-US" sz="1600" b="1" dirty="0" smtClean="0"/>
              <a:t>Sensitivity/Recall: </a:t>
            </a:r>
            <a:r>
              <a:rPr lang="en-US" sz="1600" dirty="0" smtClean="0"/>
              <a:t>How a classifier is good at detecting positives (How complete the classifier is)</a:t>
            </a:r>
          </a:p>
          <a:p>
            <a:pPr marL="285750" lvl="0" indent="-285750" algn="just" defTabSz="914400">
              <a:spcBef>
                <a:spcPts val="0"/>
              </a:spcBef>
              <a:spcAft>
                <a:spcPts val="0"/>
              </a:spcAft>
            </a:pPr>
            <a:r>
              <a:rPr lang="en-US" sz="1600" b="1" dirty="0" smtClean="0"/>
              <a:t>Specificity: </a:t>
            </a:r>
            <a:r>
              <a:rPr lang="en-US" sz="1600" dirty="0" smtClean="0"/>
              <a:t>How a classifier is good at avoiding negatives</a:t>
            </a:r>
          </a:p>
          <a:p>
            <a:pPr marL="285750" lvl="0" indent="-285750" algn="just" defTabSz="914400">
              <a:spcBef>
                <a:spcPts val="0"/>
              </a:spcBef>
              <a:spcAft>
                <a:spcPts val="0"/>
              </a:spcAft>
            </a:pPr>
            <a:r>
              <a:rPr lang="en-US" sz="1600" b="1" dirty="0" smtClean="0"/>
              <a:t>F-score: </a:t>
            </a:r>
            <a:r>
              <a:rPr lang="en-US" sz="1600" dirty="0" smtClean="0"/>
              <a:t>The harmonic mean of precision and recall</a:t>
            </a:r>
            <a:endParaRPr lang="en-US" sz="1600" dirty="0"/>
          </a:p>
        </p:txBody>
      </p:sp>
      <p:sp>
        <p:nvSpPr>
          <p:cNvPr id="13" name="Title 12"/>
          <p:cNvSpPr>
            <a:spLocks noGrp="1"/>
          </p:cNvSpPr>
          <p:nvPr>
            <p:ph type="title"/>
          </p:nvPr>
        </p:nvSpPr>
        <p:spPr/>
        <p:txBody>
          <a:bodyPr/>
          <a:lstStyle/>
          <a:p>
            <a:r>
              <a:rPr lang="en-US" b="1" smtClean="0"/>
              <a:t>Performance metrics</a:t>
            </a:r>
            <a:endParaRPr lang="en-US" b="1" dirty="0"/>
          </a:p>
        </p:txBody>
      </p:sp>
      <p:sp>
        <p:nvSpPr>
          <p:cNvPr id="4" name="Content Placeholder 11"/>
          <p:cNvSpPr txBox="1">
            <a:spLocks/>
          </p:cNvSpPr>
          <p:nvPr/>
        </p:nvSpPr>
        <p:spPr>
          <a:xfrm>
            <a:off x="0" y="3664473"/>
            <a:ext cx="9143999" cy="943465"/>
          </a:xfrm>
          <a:prstGeom prst="rect">
            <a:avLst/>
          </a:prstGeom>
        </p:spPr>
        <p:txBody>
          <a:bodyPr vert="horz" lIns="274320" tIns="45720" rIns="274320" bIns="45720" rtlCol="0">
            <a:noAutofit/>
          </a:bodyPr>
          <a:lstStyle>
            <a:lvl1pPr marL="0" indent="0" algn="l" defTabSz="457177" rtl="0" eaLnBrk="1" latinLnBrk="0" hangingPunct="1">
              <a:spcBef>
                <a:spcPct val="20000"/>
              </a:spcBef>
              <a:spcAft>
                <a:spcPts val="601"/>
              </a:spcAft>
              <a:buFontTx/>
              <a:buNone/>
              <a:defRPr sz="2400" kern="1200">
                <a:solidFill>
                  <a:srgbClr val="262626"/>
                </a:solidFill>
                <a:latin typeface="+mn-lt"/>
                <a:ea typeface="+mn-ea"/>
                <a:cs typeface="+mn-cs"/>
              </a:defRPr>
            </a:lvl1pPr>
            <a:lvl2pPr marL="466322" indent="-285737" algn="l" defTabSz="457177" rtl="0" eaLnBrk="1" latinLnBrk="0" hangingPunct="1">
              <a:spcBef>
                <a:spcPct val="20000"/>
              </a:spcBef>
              <a:spcAft>
                <a:spcPts val="601"/>
              </a:spcAft>
              <a:buFont typeface="Lucida Grande"/>
              <a:buChar char="•"/>
              <a:defRPr sz="2100" kern="1200">
                <a:solidFill>
                  <a:srgbClr val="262626"/>
                </a:solidFill>
                <a:latin typeface="+mn-lt"/>
                <a:ea typeface="+mn-ea"/>
                <a:cs typeface="+mn-cs"/>
              </a:defRPr>
            </a:lvl2pPr>
            <a:lvl3pPr marL="1142943" indent="-228589" algn="l" defTabSz="457177" rtl="0" eaLnBrk="1" latinLnBrk="0" hangingPunct="1">
              <a:spcBef>
                <a:spcPct val="20000"/>
              </a:spcBef>
              <a:spcAft>
                <a:spcPts val="601"/>
              </a:spcAft>
              <a:buFont typeface="Arial"/>
              <a:buChar char="•"/>
              <a:defRPr sz="2100" kern="1200">
                <a:solidFill>
                  <a:srgbClr val="262626"/>
                </a:solidFill>
                <a:latin typeface="+mn-lt"/>
                <a:ea typeface="+mn-ea"/>
                <a:cs typeface="+mn-cs"/>
              </a:defRPr>
            </a:lvl3pPr>
            <a:lvl4pPr marL="1600121" indent="-228589" algn="l" defTabSz="457177" rtl="0" eaLnBrk="1" latinLnBrk="0" hangingPunct="1">
              <a:spcBef>
                <a:spcPct val="20000"/>
              </a:spcBef>
              <a:buFont typeface="Arial"/>
              <a:buChar char="–"/>
              <a:defRPr sz="2400" kern="1200">
                <a:solidFill>
                  <a:schemeClr val="bg1"/>
                </a:solidFill>
                <a:latin typeface="Roboto Light"/>
                <a:ea typeface="+mn-ea"/>
                <a:cs typeface="+mn-cs"/>
              </a:defRPr>
            </a:lvl4pPr>
            <a:lvl5pPr marL="2057298" indent="-228589" algn="l" defTabSz="457177" rtl="0" eaLnBrk="1" latinLnBrk="0" hangingPunct="1">
              <a:spcBef>
                <a:spcPct val="20000"/>
              </a:spcBef>
              <a:buFont typeface="Arial"/>
              <a:buChar char="»"/>
              <a:defRPr sz="2400" kern="1200">
                <a:solidFill>
                  <a:schemeClr val="bg1"/>
                </a:solidFill>
                <a:latin typeface="Roboto Light"/>
                <a:ea typeface="+mn-ea"/>
                <a:cs typeface="+mn-cs"/>
              </a:defRPr>
            </a:lvl5pPr>
            <a:lvl6pPr marL="2514476" indent="-228589" algn="l" defTabSz="457177" rtl="0" eaLnBrk="1" latinLnBrk="0" hangingPunct="1">
              <a:spcBef>
                <a:spcPct val="20000"/>
              </a:spcBef>
              <a:buFont typeface="Arial"/>
              <a:buChar char="•"/>
              <a:defRPr sz="2000" kern="1200">
                <a:solidFill>
                  <a:schemeClr val="tx1"/>
                </a:solidFill>
                <a:latin typeface="+mn-lt"/>
                <a:ea typeface="+mn-ea"/>
                <a:cs typeface="+mn-cs"/>
              </a:defRPr>
            </a:lvl6pPr>
            <a:lvl7pPr marL="2971652" indent="-228589" algn="l" defTabSz="457177" rtl="0" eaLnBrk="1" latinLnBrk="0" hangingPunct="1">
              <a:spcBef>
                <a:spcPct val="20000"/>
              </a:spcBef>
              <a:buFont typeface="Arial"/>
              <a:buChar char="•"/>
              <a:defRPr sz="2000" kern="1200">
                <a:solidFill>
                  <a:schemeClr val="tx1"/>
                </a:solidFill>
                <a:latin typeface="+mn-lt"/>
                <a:ea typeface="+mn-ea"/>
                <a:cs typeface="+mn-cs"/>
              </a:defRPr>
            </a:lvl7pPr>
            <a:lvl8pPr marL="3428829" indent="-228589" algn="l" defTabSz="457177" rtl="0" eaLnBrk="1" latinLnBrk="0" hangingPunct="1">
              <a:spcBef>
                <a:spcPct val="20000"/>
              </a:spcBef>
              <a:buFont typeface="Arial"/>
              <a:buChar char="•"/>
              <a:defRPr sz="2000" kern="1200">
                <a:solidFill>
                  <a:schemeClr val="tx1"/>
                </a:solidFill>
                <a:latin typeface="+mn-lt"/>
                <a:ea typeface="+mn-ea"/>
                <a:cs typeface="+mn-cs"/>
              </a:defRPr>
            </a:lvl8pPr>
            <a:lvl9pPr marL="3886007" indent="-228589" algn="l" defTabSz="457177"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lgn="just" defTabSz="914400">
              <a:spcBef>
                <a:spcPts val="0"/>
              </a:spcBef>
              <a:spcAft>
                <a:spcPts val="0"/>
              </a:spcAft>
              <a:buFont typeface="Arial"/>
              <a:buNone/>
            </a:pPr>
            <a:r>
              <a:rPr lang="en-US" sz="2000" b="1" dirty="0" smtClean="0"/>
              <a:t>FORMULA</a:t>
            </a:r>
            <a:endParaRPr lang="en-US" sz="1600" dirty="0" smtClean="0"/>
          </a:p>
        </p:txBody>
      </p:sp>
      <p:pic>
        <p:nvPicPr>
          <p:cNvPr id="3" name="Picture 2"/>
          <p:cNvPicPr>
            <a:picLocks noChangeAspect="1"/>
          </p:cNvPicPr>
          <p:nvPr/>
        </p:nvPicPr>
        <p:blipFill>
          <a:blip r:embed="rId3"/>
          <a:stretch>
            <a:fillRect/>
          </a:stretch>
        </p:blipFill>
        <p:spPr>
          <a:xfrm>
            <a:off x="264234" y="4141696"/>
            <a:ext cx="2963059" cy="299770"/>
          </a:xfrm>
          <a:prstGeom prst="rect">
            <a:avLst/>
          </a:prstGeom>
        </p:spPr>
      </p:pic>
      <p:pic>
        <p:nvPicPr>
          <p:cNvPr id="7" name="Picture 6"/>
          <p:cNvPicPr>
            <a:picLocks noChangeAspect="1"/>
          </p:cNvPicPr>
          <p:nvPr/>
        </p:nvPicPr>
        <p:blipFill>
          <a:blip r:embed="rId4"/>
          <a:stretch>
            <a:fillRect/>
          </a:stretch>
        </p:blipFill>
        <p:spPr>
          <a:xfrm>
            <a:off x="264235" y="4722688"/>
            <a:ext cx="3073400" cy="330200"/>
          </a:xfrm>
          <a:prstGeom prst="rect">
            <a:avLst/>
          </a:prstGeom>
        </p:spPr>
      </p:pic>
      <p:pic>
        <p:nvPicPr>
          <p:cNvPr id="8" name="Picture 7"/>
          <p:cNvPicPr>
            <a:picLocks noChangeAspect="1"/>
          </p:cNvPicPr>
          <p:nvPr/>
        </p:nvPicPr>
        <p:blipFill>
          <a:blip r:embed="rId5"/>
          <a:stretch>
            <a:fillRect/>
          </a:stretch>
        </p:blipFill>
        <p:spPr>
          <a:xfrm>
            <a:off x="264235" y="5393914"/>
            <a:ext cx="2857500" cy="330200"/>
          </a:xfrm>
          <a:prstGeom prst="rect">
            <a:avLst/>
          </a:prstGeom>
        </p:spPr>
      </p:pic>
      <p:pic>
        <p:nvPicPr>
          <p:cNvPr id="10" name="Picture 9"/>
          <p:cNvPicPr>
            <a:picLocks noChangeAspect="1"/>
          </p:cNvPicPr>
          <p:nvPr/>
        </p:nvPicPr>
        <p:blipFill>
          <a:blip r:embed="rId6"/>
          <a:stretch>
            <a:fillRect/>
          </a:stretch>
        </p:blipFill>
        <p:spPr>
          <a:xfrm>
            <a:off x="3864013" y="4716338"/>
            <a:ext cx="2400300" cy="342900"/>
          </a:xfrm>
          <a:prstGeom prst="rect">
            <a:avLst/>
          </a:prstGeom>
        </p:spPr>
      </p:pic>
      <p:pic>
        <p:nvPicPr>
          <p:cNvPr id="2" name="Picture 1"/>
          <p:cNvPicPr>
            <a:picLocks noChangeAspect="1"/>
          </p:cNvPicPr>
          <p:nvPr/>
        </p:nvPicPr>
        <p:blipFill>
          <a:blip r:embed="rId7"/>
          <a:stretch>
            <a:fillRect/>
          </a:stretch>
        </p:blipFill>
        <p:spPr>
          <a:xfrm>
            <a:off x="3483013" y="5393914"/>
            <a:ext cx="5562600" cy="431800"/>
          </a:xfrm>
          <a:prstGeom prst="rect">
            <a:avLst/>
          </a:prstGeom>
        </p:spPr>
      </p:pic>
      <p:pic>
        <p:nvPicPr>
          <p:cNvPr id="5" name="Picture 4"/>
          <p:cNvPicPr>
            <a:picLocks noChangeAspect="1"/>
          </p:cNvPicPr>
          <p:nvPr/>
        </p:nvPicPr>
        <p:blipFill>
          <a:blip r:embed="rId8"/>
          <a:stretch>
            <a:fillRect/>
          </a:stretch>
        </p:blipFill>
        <p:spPr>
          <a:xfrm>
            <a:off x="3864013" y="4115590"/>
            <a:ext cx="3213100" cy="330200"/>
          </a:xfrm>
          <a:prstGeom prst="rect">
            <a:avLst/>
          </a:prstGeom>
        </p:spPr>
      </p:pic>
    </p:spTree>
    <p:extLst>
      <p:ext uri="{BB962C8B-B14F-4D97-AF65-F5344CB8AC3E}">
        <p14:creationId xmlns:p14="http://schemas.microsoft.com/office/powerpoint/2010/main" val="98489339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b="1" dirty="0" smtClean="0"/>
              <a:t>ANALYSIS</a:t>
            </a:r>
            <a:endParaRPr lang="en-US" b="1" dirty="0"/>
          </a:p>
        </p:txBody>
      </p:sp>
      <p:graphicFrame>
        <p:nvGraphicFramePr>
          <p:cNvPr id="8" name="Table 7"/>
          <p:cNvGraphicFramePr>
            <a:graphicFrameLocks noGrp="1"/>
          </p:cNvGraphicFramePr>
          <p:nvPr/>
        </p:nvGraphicFramePr>
        <p:xfrm>
          <a:off x="1192102" y="4470594"/>
          <a:ext cx="1871664" cy="1705496"/>
        </p:xfrm>
        <a:graphic>
          <a:graphicData uri="http://schemas.openxmlformats.org/drawingml/2006/table">
            <a:tbl>
              <a:tblPr firstRow="1" bandRow="1">
                <a:tableStyleId>{5C22544A-7EE6-4342-B048-85BDC9FD1C3A}</a:tableStyleId>
              </a:tblPr>
              <a:tblGrid>
                <a:gridCol w="467916"/>
                <a:gridCol w="467916"/>
                <a:gridCol w="467916"/>
                <a:gridCol w="467916"/>
              </a:tblGrid>
              <a:tr h="426374">
                <a:tc>
                  <a:txBody>
                    <a:bodyPr/>
                    <a:lstStyle/>
                    <a:p>
                      <a:pPr algn="ctr"/>
                      <a:r>
                        <a:rPr lang="en-US" dirty="0" smtClean="0"/>
                        <a:t>L</a:t>
                      </a:r>
                      <a:endParaRPr lang="en-US" dirty="0"/>
                    </a:p>
                  </a:txBody>
                  <a:tcPr/>
                </a:tc>
                <a:tc>
                  <a:txBody>
                    <a:bodyPr/>
                    <a:lstStyle/>
                    <a:p>
                      <a:pPr algn="ctr"/>
                      <a:r>
                        <a:rPr lang="en-US" dirty="0" smtClean="0"/>
                        <a:t>1</a:t>
                      </a:r>
                      <a:endParaRPr lang="en-US" dirty="0"/>
                    </a:p>
                  </a:txBody>
                  <a:tcPr/>
                </a:tc>
                <a:tc>
                  <a:txBody>
                    <a:bodyPr/>
                    <a:lstStyle/>
                    <a:p>
                      <a:pPr algn="ctr"/>
                      <a:r>
                        <a:rPr lang="en-US" dirty="0" smtClean="0"/>
                        <a:t>2</a:t>
                      </a:r>
                      <a:endParaRPr lang="en-US" dirty="0"/>
                    </a:p>
                  </a:txBody>
                  <a:tcPr/>
                </a:tc>
                <a:tc>
                  <a:txBody>
                    <a:bodyPr/>
                    <a:lstStyle/>
                    <a:p>
                      <a:pPr algn="ctr"/>
                      <a:r>
                        <a:rPr lang="en-US" dirty="0" smtClean="0"/>
                        <a:t>3</a:t>
                      </a:r>
                      <a:endParaRPr lang="en-US" dirty="0"/>
                    </a:p>
                  </a:txBody>
                  <a:tcPr/>
                </a:tc>
              </a:tr>
              <a:tr h="426374">
                <a:tc>
                  <a:txBody>
                    <a:bodyPr/>
                    <a:lstStyle/>
                    <a:p>
                      <a:pPr algn="ctr"/>
                      <a:r>
                        <a:rPr lang="en-US" dirty="0" smtClean="0"/>
                        <a:t>1</a:t>
                      </a:r>
                      <a:endParaRPr lang="en-US" dirty="0"/>
                    </a:p>
                  </a:txBody>
                  <a:tcPr/>
                </a:tc>
                <a:tc>
                  <a:txBody>
                    <a:bodyPr/>
                    <a:lstStyle/>
                    <a:p>
                      <a:pPr algn="ctr"/>
                      <a:r>
                        <a:rPr lang="en-US" dirty="0" smtClean="0"/>
                        <a:t>22</a:t>
                      </a:r>
                      <a:endParaRPr lang="en-US" dirty="0"/>
                    </a:p>
                  </a:txBody>
                  <a:tcPr/>
                </a:tc>
                <a:tc>
                  <a:txBody>
                    <a:bodyPr/>
                    <a:lstStyle/>
                    <a:p>
                      <a:pPr algn="ctr"/>
                      <a:r>
                        <a:rPr lang="en-US" dirty="0" smtClean="0"/>
                        <a:t>0</a:t>
                      </a:r>
                      <a:endParaRPr lang="en-US" dirty="0"/>
                    </a:p>
                  </a:txBody>
                  <a:tcPr/>
                </a:tc>
                <a:tc>
                  <a:txBody>
                    <a:bodyPr/>
                    <a:lstStyle/>
                    <a:p>
                      <a:pPr algn="ctr"/>
                      <a:r>
                        <a:rPr lang="en-US" dirty="0" smtClean="0"/>
                        <a:t>0</a:t>
                      </a:r>
                      <a:endParaRPr lang="en-US" dirty="0"/>
                    </a:p>
                  </a:txBody>
                  <a:tcPr/>
                </a:tc>
              </a:tr>
              <a:tr h="426374">
                <a:tc>
                  <a:txBody>
                    <a:bodyPr/>
                    <a:lstStyle/>
                    <a:p>
                      <a:pPr algn="ctr"/>
                      <a:r>
                        <a:rPr lang="en-US" dirty="0" smtClean="0"/>
                        <a:t>2</a:t>
                      </a:r>
                      <a:endParaRPr lang="en-US" dirty="0"/>
                    </a:p>
                  </a:txBody>
                  <a:tcPr/>
                </a:tc>
                <a:tc>
                  <a:txBody>
                    <a:bodyPr/>
                    <a:lstStyle/>
                    <a:p>
                      <a:pPr algn="ctr"/>
                      <a:r>
                        <a:rPr lang="en-US" dirty="0" smtClean="0"/>
                        <a:t>1</a:t>
                      </a:r>
                      <a:endParaRPr lang="en-US" dirty="0"/>
                    </a:p>
                  </a:txBody>
                  <a:tcPr/>
                </a:tc>
                <a:tc>
                  <a:txBody>
                    <a:bodyPr/>
                    <a:lstStyle/>
                    <a:p>
                      <a:pPr algn="ctr"/>
                      <a:r>
                        <a:rPr lang="en-US" dirty="0" smtClean="0"/>
                        <a:t>26</a:t>
                      </a:r>
                      <a:endParaRPr lang="en-US" dirty="0"/>
                    </a:p>
                  </a:txBody>
                  <a:tcPr/>
                </a:tc>
                <a:tc>
                  <a:txBody>
                    <a:bodyPr/>
                    <a:lstStyle/>
                    <a:p>
                      <a:pPr algn="ctr"/>
                      <a:r>
                        <a:rPr lang="en-US" dirty="0" smtClean="0"/>
                        <a:t>0</a:t>
                      </a:r>
                      <a:endParaRPr lang="en-US" dirty="0"/>
                    </a:p>
                  </a:txBody>
                  <a:tcPr/>
                </a:tc>
              </a:tr>
              <a:tr h="426374">
                <a:tc>
                  <a:txBody>
                    <a:bodyPr/>
                    <a:lstStyle/>
                    <a:p>
                      <a:pPr algn="ctr"/>
                      <a:r>
                        <a:rPr lang="en-US" dirty="0" smtClean="0"/>
                        <a:t>3</a:t>
                      </a:r>
                      <a:endParaRPr lang="en-US" dirty="0"/>
                    </a:p>
                  </a:txBody>
                  <a:tcPr/>
                </a:tc>
                <a:tc>
                  <a:txBody>
                    <a:bodyPr/>
                    <a:lstStyle/>
                    <a:p>
                      <a:pPr algn="ctr"/>
                      <a:r>
                        <a:rPr lang="en-US" dirty="0" smtClean="0"/>
                        <a:t>0</a:t>
                      </a:r>
                      <a:endParaRPr lang="en-US" dirty="0"/>
                    </a:p>
                  </a:txBody>
                  <a:tcPr/>
                </a:tc>
                <a:tc>
                  <a:txBody>
                    <a:bodyPr/>
                    <a:lstStyle/>
                    <a:p>
                      <a:pPr algn="ctr"/>
                      <a:r>
                        <a:rPr lang="en-US" dirty="0" smtClean="0"/>
                        <a:t>0</a:t>
                      </a:r>
                      <a:endParaRPr lang="en-US" dirty="0"/>
                    </a:p>
                  </a:txBody>
                  <a:tcPr/>
                </a:tc>
                <a:tc>
                  <a:txBody>
                    <a:bodyPr/>
                    <a:lstStyle/>
                    <a:p>
                      <a:pPr algn="ctr"/>
                      <a:r>
                        <a:rPr lang="en-US" dirty="0" smtClean="0"/>
                        <a:t>37</a:t>
                      </a:r>
                      <a:endParaRPr lang="en-US" dirty="0"/>
                    </a:p>
                  </a:txBody>
                  <a:tcPr/>
                </a:tc>
              </a:tr>
            </a:tbl>
          </a:graphicData>
        </a:graphic>
      </p:graphicFrame>
      <p:graphicFrame>
        <p:nvGraphicFramePr>
          <p:cNvPr id="9" name="Table 8"/>
          <p:cNvGraphicFramePr>
            <a:graphicFrameLocks noGrp="1"/>
          </p:cNvGraphicFramePr>
          <p:nvPr/>
        </p:nvGraphicFramePr>
        <p:xfrm>
          <a:off x="3729988" y="4470594"/>
          <a:ext cx="1684023" cy="1748574"/>
        </p:xfrm>
        <a:graphic>
          <a:graphicData uri="http://schemas.openxmlformats.org/drawingml/2006/table">
            <a:tbl>
              <a:tblPr firstRow="1" bandRow="1">
                <a:tableStyleId>{5C22544A-7EE6-4342-B048-85BDC9FD1C3A}</a:tableStyleId>
              </a:tblPr>
              <a:tblGrid>
                <a:gridCol w="561341"/>
                <a:gridCol w="561341"/>
                <a:gridCol w="561341"/>
              </a:tblGrid>
              <a:tr h="582858">
                <a:tc>
                  <a:txBody>
                    <a:bodyPr/>
                    <a:lstStyle/>
                    <a:p>
                      <a:pPr algn="ctr"/>
                      <a:r>
                        <a:rPr lang="en-US" dirty="0" smtClean="0"/>
                        <a:t>L</a:t>
                      </a:r>
                      <a:endParaRPr lang="en-US" dirty="0"/>
                    </a:p>
                  </a:txBody>
                  <a:tcPr/>
                </a:tc>
                <a:tc>
                  <a:txBody>
                    <a:bodyPr/>
                    <a:lstStyle/>
                    <a:p>
                      <a:pPr algn="ctr"/>
                      <a:r>
                        <a:rPr lang="en-US" dirty="0" smtClean="0"/>
                        <a:t>-1</a:t>
                      </a:r>
                      <a:endParaRPr lang="en-US" dirty="0"/>
                    </a:p>
                  </a:txBody>
                  <a:tcPr/>
                </a:tc>
                <a:tc>
                  <a:txBody>
                    <a:bodyPr/>
                    <a:lstStyle/>
                    <a:p>
                      <a:pPr algn="ctr"/>
                      <a:r>
                        <a:rPr lang="en-US" dirty="0" smtClean="0"/>
                        <a:t>1</a:t>
                      </a:r>
                      <a:endParaRPr lang="en-US" dirty="0"/>
                    </a:p>
                  </a:txBody>
                  <a:tcPr/>
                </a:tc>
              </a:tr>
              <a:tr h="582858">
                <a:tc>
                  <a:txBody>
                    <a:bodyPr/>
                    <a:lstStyle/>
                    <a:p>
                      <a:pPr algn="ctr"/>
                      <a:r>
                        <a:rPr lang="en-US" dirty="0" smtClean="0"/>
                        <a:t>-1</a:t>
                      </a:r>
                      <a:endParaRPr lang="en-US" dirty="0"/>
                    </a:p>
                  </a:txBody>
                  <a:tcPr/>
                </a:tc>
                <a:tc>
                  <a:txBody>
                    <a:bodyPr/>
                    <a:lstStyle/>
                    <a:p>
                      <a:pPr algn="ctr"/>
                      <a:r>
                        <a:rPr lang="en-US" dirty="0" smtClean="0"/>
                        <a:t>12</a:t>
                      </a:r>
                      <a:endParaRPr lang="en-US" dirty="0"/>
                    </a:p>
                  </a:txBody>
                  <a:tcPr/>
                </a:tc>
                <a:tc>
                  <a:txBody>
                    <a:bodyPr/>
                    <a:lstStyle/>
                    <a:p>
                      <a:pPr algn="ctr"/>
                      <a:r>
                        <a:rPr lang="en-US" dirty="0" smtClean="0"/>
                        <a:t>8</a:t>
                      </a:r>
                      <a:endParaRPr lang="en-US" dirty="0"/>
                    </a:p>
                  </a:txBody>
                  <a:tcPr/>
                </a:tc>
              </a:tr>
              <a:tr h="582858">
                <a:tc>
                  <a:txBody>
                    <a:bodyPr/>
                    <a:lstStyle/>
                    <a:p>
                      <a:pPr algn="ctr"/>
                      <a:r>
                        <a:rPr lang="en-US" dirty="0" smtClean="0"/>
                        <a:t>1</a:t>
                      </a:r>
                      <a:endParaRPr lang="en-US" dirty="0"/>
                    </a:p>
                  </a:txBody>
                  <a:tcPr/>
                </a:tc>
                <a:tc>
                  <a:txBody>
                    <a:bodyPr/>
                    <a:lstStyle/>
                    <a:p>
                      <a:pPr algn="ctr"/>
                      <a:r>
                        <a:rPr lang="en-US" dirty="0" smtClean="0"/>
                        <a:t>3</a:t>
                      </a:r>
                      <a:endParaRPr lang="en-US" dirty="0"/>
                    </a:p>
                  </a:txBody>
                  <a:tcPr/>
                </a:tc>
                <a:tc>
                  <a:txBody>
                    <a:bodyPr/>
                    <a:lstStyle/>
                    <a:p>
                      <a:pPr algn="ctr"/>
                      <a:r>
                        <a:rPr lang="en-US" dirty="0" smtClean="0"/>
                        <a:t>17</a:t>
                      </a:r>
                      <a:endParaRPr lang="en-US" dirty="0"/>
                    </a:p>
                  </a:txBody>
                  <a:tcPr/>
                </a:tc>
              </a:tr>
            </a:tbl>
          </a:graphicData>
        </a:graphic>
      </p:graphicFrame>
      <p:graphicFrame>
        <p:nvGraphicFramePr>
          <p:cNvPr id="11" name="Table 10"/>
          <p:cNvGraphicFramePr>
            <a:graphicFrameLocks noGrp="1"/>
          </p:cNvGraphicFramePr>
          <p:nvPr/>
        </p:nvGraphicFramePr>
        <p:xfrm>
          <a:off x="6184345" y="4470594"/>
          <a:ext cx="1698282" cy="1748574"/>
        </p:xfrm>
        <a:graphic>
          <a:graphicData uri="http://schemas.openxmlformats.org/drawingml/2006/table">
            <a:tbl>
              <a:tblPr firstRow="1" bandRow="1">
                <a:tableStyleId>{5C22544A-7EE6-4342-B048-85BDC9FD1C3A}</a:tableStyleId>
              </a:tblPr>
              <a:tblGrid>
                <a:gridCol w="566094"/>
                <a:gridCol w="566094"/>
                <a:gridCol w="566094"/>
              </a:tblGrid>
              <a:tr h="582858">
                <a:tc>
                  <a:txBody>
                    <a:bodyPr/>
                    <a:lstStyle/>
                    <a:p>
                      <a:pPr algn="ctr"/>
                      <a:r>
                        <a:rPr lang="en-US" dirty="0" smtClean="0"/>
                        <a:t>L</a:t>
                      </a:r>
                      <a:endParaRPr lang="en-US" dirty="0"/>
                    </a:p>
                  </a:txBody>
                  <a:tcPr/>
                </a:tc>
                <a:tc>
                  <a:txBody>
                    <a:bodyPr/>
                    <a:lstStyle/>
                    <a:p>
                      <a:pPr algn="ctr"/>
                      <a:r>
                        <a:rPr lang="en-US" dirty="0" smtClean="0"/>
                        <a:t>-1</a:t>
                      </a:r>
                      <a:endParaRPr lang="en-US" dirty="0"/>
                    </a:p>
                  </a:txBody>
                  <a:tcPr/>
                </a:tc>
                <a:tc>
                  <a:txBody>
                    <a:bodyPr/>
                    <a:lstStyle/>
                    <a:p>
                      <a:pPr algn="ctr"/>
                      <a:r>
                        <a:rPr lang="en-US" dirty="0" smtClean="0"/>
                        <a:t>1</a:t>
                      </a:r>
                      <a:endParaRPr lang="en-US" dirty="0"/>
                    </a:p>
                  </a:txBody>
                  <a:tcPr/>
                </a:tc>
              </a:tr>
              <a:tr h="582858">
                <a:tc>
                  <a:txBody>
                    <a:bodyPr/>
                    <a:lstStyle/>
                    <a:p>
                      <a:pPr algn="ctr"/>
                      <a:r>
                        <a:rPr lang="en-US" dirty="0" smtClean="0"/>
                        <a:t>-1</a:t>
                      </a:r>
                      <a:endParaRPr lang="en-US" dirty="0"/>
                    </a:p>
                  </a:txBody>
                  <a:tcPr/>
                </a:tc>
                <a:tc>
                  <a:txBody>
                    <a:bodyPr/>
                    <a:lstStyle/>
                    <a:p>
                      <a:pPr algn="ctr"/>
                      <a:r>
                        <a:rPr lang="en-US" dirty="0" smtClean="0"/>
                        <a:t>14</a:t>
                      </a:r>
                      <a:endParaRPr lang="en-US" dirty="0"/>
                    </a:p>
                  </a:txBody>
                  <a:tcPr/>
                </a:tc>
                <a:tc>
                  <a:txBody>
                    <a:bodyPr/>
                    <a:lstStyle/>
                    <a:p>
                      <a:pPr algn="ctr"/>
                      <a:r>
                        <a:rPr lang="en-US" dirty="0" smtClean="0"/>
                        <a:t>1</a:t>
                      </a:r>
                      <a:endParaRPr lang="en-US" dirty="0"/>
                    </a:p>
                  </a:txBody>
                  <a:tcPr/>
                </a:tc>
              </a:tr>
              <a:tr h="582858">
                <a:tc>
                  <a:txBody>
                    <a:bodyPr/>
                    <a:lstStyle/>
                    <a:p>
                      <a:pPr algn="ctr"/>
                      <a:r>
                        <a:rPr lang="en-US" dirty="0" smtClean="0"/>
                        <a:t>1</a:t>
                      </a:r>
                      <a:endParaRPr lang="en-US" dirty="0"/>
                    </a:p>
                  </a:txBody>
                  <a:tcPr/>
                </a:tc>
                <a:tc>
                  <a:txBody>
                    <a:bodyPr/>
                    <a:lstStyle/>
                    <a:p>
                      <a:pPr algn="ctr"/>
                      <a:r>
                        <a:rPr lang="en-US" dirty="0" smtClean="0"/>
                        <a:t>5</a:t>
                      </a:r>
                      <a:endParaRPr lang="en-US" dirty="0"/>
                    </a:p>
                  </a:txBody>
                  <a:tcPr/>
                </a:tc>
                <a:tc>
                  <a:txBody>
                    <a:bodyPr/>
                    <a:lstStyle/>
                    <a:p>
                      <a:pPr algn="ctr"/>
                      <a:r>
                        <a:rPr lang="en-US" dirty="0" smtClean="0"/>
                        <a:t>4</a:t>
                      </a:r>
                      <a:endParaRPr lang="en-US" dirty="0"/>
                    </a:p>
                  </a:txBody>
                  <a:tcPr/>
                </a:tc>
              </a:tr>
            </a:tbl>
          </a:graphicData>
        </a:graphic>
      </p:graphicFrame>
      <p:sp>
        <p:nvSpPr>
          <p:cNvPr id="10" name="TextBox 9"/>
          <p:cNvSpPr txBox="1"/>
          <p:nvPr/>
        </p:nvSpPr>
        <p:spPr>
          <a:xfrm>
            <a:off x="1465923" y="4144935"/>
            <a:ext cx="1171575" cy="338554"/>
          </a:xfrm>
          <a:prstGeom prst="rect">
            <a:avLst/>
          </a:prstGeom>
          <a:noFill/>
        </p:spPr>
        <p:txBody>
          <a:bodyPr wrap="square" rtlCol="0">
            <a:spAutoFit/>
          </a:bodyPr>
          <a:lstStyle/>
          <a:p>
            <a:pPr algn="ctr"/>
            <a:r>
              <a:rPr lang="en-US" sz="1600" dirty="0" smtClean="0">
                <a:solidFill>
                  <a:schemeClr val="bg1"/>
                </a:solidFill>
              </a:rPr>
              <a:t>Dataset 1</a:t>
            </a:r>
            <a:endParaRPr lang="en-US" sz="1600" dirty="0">
              <a:solidFill>
                <a:schemeClr val="bg1"/>
              </a:solidFill>
            </a:endParaRPr>
          </a:p>
        </p:txBody>
      </p:sp>
      <p:sp>
        <p:nvSpPr>
          <p:cNvPr id="14" name="TextBox 13"/>
          <p:cNvSpPr txBox="1"/>
          <p:nvPr/>
        </p:nvSpPr>
        <p:spPr>
          <a:xfrm>
            <a:off x="3986211" y="4144155"/>
            <a:ext cx="1171575" cy="338554"/>
          </a:xfrm>
          <a:prstGeom prst="rect">
            <a:avLst/>
          </a:prstGeom>
          <a:noFill/>
        </p:spPr>
        <p:txBody>
          <a:bodyPr wrap="square" rtlCol="0">
            <a:spAutoFit/>
          </a:bodyPr>
          <a:lstStyle/>
          <a:p>
            <a:pPr algn="ctr"/>
            <a:r>
              <a:rPr lang="en-US" sz="1600" dirty="0" smtClean="0">
                <a:solidFill>
                  <a:schemeClr val="bg1"/>
                </a:solidFill>
              </a:rPr>
              <a:t>Dataset 2</a:t>
            </a:r>
            <a:endParaRPr lang="en-US" sz="1600" dirty="0">
              <a:solidFill>
                <a:schemeClr val="bg1"/>
              </a:solidFill>
            </a:endParaRPr>
          </a:p>
        </p:txBody>
      </p:sp>
      <p:sp>
        <p:nvSpPr>
          <p:cNvPr id="15" name="TextBox 14"/>
          <p:cNvSpPr txBox="1"/>
          <p:nvPr/>
        </p:nvSpPr>
        <p:spPr>
          <a:xfrm>
            <a:off x="6506500" y="4144935"/>
            <a:ext cx="1171575" cy="338554"/>
          </a:xfrm>
          <a:prstGeom prst="rect">
            <a:avLst/>
          </a:prstGeom>
          <a:noFill/>
        </p:spPr>
        <p:txBody>
          <a:bodyPr wrap="square" rtlCol="0">
            <a:spAutoFit/>
          </a:bodyPr>
          <a:lstStyle/>
          <a:p>
            <a:pPr algn="ctr"/>
            <a:r>
              <a:rPr lang="en-US" sz="1600" dirty="0" smtClean="0">
                <a:solidFill>
                  <a:schemeClr val="bg1"/>
                </a:solidFill>
              </a:rPr>
              <a:t>Dataset 3</a:t>
            </a:r>
            <a:endParaRPr lang="en-US" sz="1600" dirty="0">
              <a:solidFill>
                <a:schemeClr val="bg1"/>
              </a:solidFill>
            </a:endParaRPr>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85910" y="1197030"/>
            <a:ext cx="5972175" cy="2783905"/>
          </a:xfrm>
          <a:prstGeom prst="rect">
            <a:avLst/>
          </a:prstGeom>
        </p:spPr>
      </p:pic>
      <p:sp>
        <p:nvSpPr>
          <p:cNvPr id="16" name="TextBox 15"/>
          <p:cNvSpPr txBox="1"/>
          <p:nvPr/>
        </p:nvSpPr>
        <p:spPr>
          <a:xfrm>
            <a:off x="2051710" y="978457"/>
            <a:ext cx="5386387" cy="338554"/>
          </a:xfrm>
          <a:prstGeom prst="rect">
            <a:avLst/>
          </a:prstGeom>
          <a:noFill/>
        </p:spPr>
        <p:txBody>
          <a:bodyPr wrap="square" rtlCol="0">
            <a:spAutoFit/>
          </a:bodyPr>
          <a:lstStyle/>
          <a:p>
            <a:pPr algn="ctr"/>
            <a:r>
              <a:rPr lang="en-US" sz="1600" dirty="0" smtClean="0">
                <a:solidFill>
                  <a:schemeClr val="bg1"/>
                </a:solidFill>
              </a:rPr>
              <a:t>Accuracy vs Number of Hidden layers for Neural Network</a:t>
            </a:r>
            <a:endParaRPr lang="en-US" sz="1600" dirty="0">
              <a:solidFill>
                <a:schemeClr val="bg1"/>
              </a:solidFill>
            </a:endParaRPr>
          </a:p>
        </p:txBody>
      </p:sp>
      <p:sp>
        <p:nvSpPr>
          <p:cNvPr id="17" name="TextBox 16"/>
          <p:cNvSpPr txBox="1"/>
          <p:nvPr/>
        </p:nvSpPr>
        <p:spPr>
          <a:xfrm>
            <a:off x="1732356" y="3894279"/>
            <a:ext cx="5679282" cy="338554"/>
          </a:xfrm>
          <a:prstGeom prst="rect">
            <a:avLst/>
          </a:prstGeom>
          <a:noFill/>
        </p:spPr>
        <p:txBody>
          <a:bodyPr wrap="square" rtlCol="0">
            <a:spAutoFit/>
          </a:bodyPr>
          <a:lstStyle/>
          <a:p>
            <a:pPr algn="ctr"/>
            <a:r>
              <a:rPr lang="en-US" sz="1600" dirty="0" smtClean="0">
                <a:solidFill>
                  <a:schemeClr val="bg1"/>
                </a:solidFill>
              </a:rPr>
              <a:t>Confusion matrices for grade classification </a:t>
            </a:r>
            <a:r>
              <a:rPr lang="en-US" sz="1600" smtClean="0">
                <a:solidFill>
                  <a:schemeClr val="bg1"/>
                </a:solidFill>
              </a:rPr>
              <a:t>for different datasets</a:t>
            </a:r>
            <a:endParaRPr lang="en-US" sz="1600" dirty="0">
              <a:solidFill>
                <a:schemeClr val="bg1"/>
              </a:solidFill>
            </a:endParaRPr>
          </a:p>
        </p:txBody>
      </p:sp>
    </p:spTree>
    <p:extLst>
      <p:ext uri="{BB962C8B-B14F-4D97-AF65-F5344CB8AC3E}">
        <p14:creationId xmlns:p14="http://schemas.microsoft.com/office/powerpoint/2010/main" val="33836446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Reduced Feature </a:t>
            </a:r>
            <a:r>
              <a:rPr lang="en-US" dirty="0" err="1" smtClean="0"/>
              <a:t>PLots</a:t>
            </a:r>
            <a:endParaRPr lang="en-US" dirty="0"/>
          </a:p>
        </p:txBody>
      </p:sp>
      <p:pic>
        <p:nvPicPr>
          <p:cNvPr id="4" name="Content Placeholder 5" descr="dataset1_MI_then_tSNE_3D.png"/>
          <p:cNvPicPr>
            <a:picLocks noChangeAspect="1"/>
          </p:cNvPicPr>
          <p:nvPr/>
        </p:nvPicPr>
        <p:blipFill>
          <a:blip r:embed="rId2">
            <a:extLst>
              <a:ext uri="{28A0092B-C50C-407E-A947-70E740481C1C}">
                <a14:useLocalDpi xmlns:a14="http://schemas.microsoft.com/office/drawing/2010/main" val="0"/>
              </a:ext>
            </a:extLst>
          </a:blip>
          <a:srcRect t="-26078" b="-26078"/>
          <a:stretch>
            <a:fillRect/>
          </a:stretch>
        </p:blipFill>
        <p:spPr>
          <a:xfrm>
            <a:off x="625642" y="522932"/>
            <a:ext cx="3937503" cy="4020896"/>
          </a:xfrm>
          <a:prstGeom prst="rect">
            <a:avLst/>
          </a:prstGeom>
        </p:spPr>
      </p:pic>
      <p:pic>
        <p:nvPicPr>
          <p:cNvPr id="5" name="Content Placeholder 6" descr="dataset1_MI_then_tSNE_2D.png"/>
          <p:cNvPicPr>
            <a:picLocks noChangeAspect="1"/>
          </p:cNvPicPr>
          <p:nvPr/>
        </p:nvPicPr>
        <p:blipFill>
          <a:blip r:embed="rId3">
            <a:extLst>
              <a:ext uri="{28A0092B-C50C-407E-A947-70E740481C1C}">
                <a14:useLocalDpi xmlns:a14="http://schemas.microsoft.com/office/drawing/2010/main" val="0"/>
              </a:ext>
            </a:extLst>
          </a:blip>
          <a:srcRect t="-25796" b="-25796"/>
          <a:stretch>
            <a:fillRect/>
          </a:stretch>
        </p:blipFill>
        <p:spPr>
          <a:xfrm>
            <a:off x="5091764" y="495676"/>
            <a:ext cx="4052236" cy="4047448"/>
          </a:xfrm>
          <a:prstGeom prst="rect">
            <a:avLst/>
          </a:prstGeom>
        </p:spPr>
      </p:pic>
      <p:pic>
        <p:nvPicPr>
          <p:cNvPr id="6" name="Content Placeholder 8" descr="dataset2_MI_then_tSNE_3D.png"/>
          <p:cNvPicPr>
            <a:picLocks noGrp="1" noChangeAspect="1"/>
          </p:cNvPicPr>
          <p:nvPr>
            <p:ph sz="half" idx="1"/>
          </p:nvPr>
        </p:nvPicPr>
        <p:blipFill>
          <a:blip r:embed="rId4">
            <a:extLst>
              <a:ext uri="{28A0092B-C50C-407E-A947-70E740481C1C}">
                <a14:useLocalDpi xmlns:a14="http://schemas.microsoft.com/office/drawing/2010/main" val="0"/>
              </a:ext>
            </a:extLst>
          </a:blip>
          <a:srcRect t="-26078" b="-26078"/>
          <a:stretch>
            <a:fillRect/>
          </a:stretch>
        </p:blipFill>
        <p:spPr>
          <a:xfrm>
            <a:off x="519764" y="3147462"/>
            <a:ext cx="4043381" cy="3679692"/>
          </a:xfrm>
        </p:spPr>
      </p:pic>
      <p:pic>
        <p:nvPicPr>
          <p:cNvPr id="7" name="Content Placeholder 9" descr="dataset2_MI_then_tSNE_2D.png"/>
          <p:cNvPicPr>
            <a:picLocks noChangeAspect="1"/>
          </p:cNvPicPr>
          <p:nvPr/>
        </p:nvPicPr>
        <p:blipFill>
          <a:blip r:embed="rId5">
            <a:extLst>
              <a:ext uri="{28A0092B-C50C-407E-A947-70E740481C1C}">
                <a14:useLocalDpi xmlns:a14="http://schemas.microsoft.com/office/drawing/2010/main" val="0"/>
              </a:ext>
            </a:extLst>
          </a:blip>
          <a:srcRect t="-25796" b="-25796"/>
          <a:stretch>
            <a:fillRect/>
          </a:stretch>
        </p:blipFill>
        <p:spPr>
          <a:xfrm>
            <a:off x="5085616" y="3147462"/>
            <a:ext cx="4058384" cy="3679692"/>
          </a:xfrm>
          <a:prstGeom prst="rect">
            <a:avLst/>
          </a:prstGeom>
        </p:spPr>
      </p:pic>
      <p:sp>
        <p:nvSpPr>
          <p:cNvPr id="8" name="TextBox 7"/>
          <p:cNvSpPr txBox="1"/>
          <p:nvPr/>
        </p:nvSpPr>
        <p:spPr>
          <a:xfrm>
            <a:off x="4004880" y="2194560"/>
            <a:ext cx="1183907" cy="369332"/>
          </a:xfrm>
          <a:prstGeom prst="rect">
            <a:avLst/>
          </a:prstGeom>
          <a:noFill/>
        </p:spPr>
        <p:txBody>
          <a:bodyPr wrap="square" rtlCol="0">
            <a:spAutoFit/>
          </a:bodyPr>
          <a:lstStyle/>
          <a:p>
            <a:r>
              <a:rPr lang="en-US" dirty="0" smtClean="0">
                <a:solidFill>
                  <a:schemeClr val="bg1"/>
                </a:solidFill>
              </a:rPr>
              <a:t>Dataset1</a:t>
            </a:r>
            <a:endParaRPr lang="en-US" dirty="0">
              <a:solidFill>
                <a:schemeClr val="bg1"/>
              </a:solidFill>
            </a:endParaRPr>
          </a:p>
        </p:txBody>
      </p:sp>
      <p:sp>
        <p:nvSpPr>
          <p:cNvPr id="9" name="TextBox 8"/>
          <p:cNvSpPr txBox="1"/>
          <p:nvPr/>
        </p:nvSpPr>
        <p:spPr>
          <a:xfrm>
            <a:off x="4017982" y="4731413"/>
            <a:ext cx="1183907" cy="369332"/>
          </a:xfrm>
          <a:prstGeom prst="rect">
            <a:avLst/>
          </a:prstGeom>
          <a:noFill/>
        </p:spPr>
        <p:txBody>
          <a:bodyPr wrap="square" rtlCol="0">
            <a:spAutoFit/>
          </a:bodyPr>
          <a:lstStyle/>
          <a:p>
            <a:r>
              <a:rPr lang="en-US" dirty="0" smtClean="0">
                <a:solidFill>
                  <a:schemeClr val="bg1"/>
                </a:solidFill>
              </a:rPr>
              <a:t>Dataset2</a:t>
            </a:r>
            <a:endParaRPr lang="en-US" dirty="0">
              <a:solidFill>
                <a:schemeClr val="bg1"/>
              </a:solidFill>
            </a:endParaRPr>
          </a:p>
        </p:txBody>
      </p:sp>
    </p:spTree>
    <p:extLst>
      <p:ext uri="{BB962C8B-B14F-4D97-AF65-F5344CB8AC3E}">
        <p14:creationId xmlns:p14="http://schemas.microsoft.com/office/powerpoint/2010/main" val="122750902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Performance </a:t>
            </a:r>
            <a:endParaRPr lang="en-US" dirty="0"/>
          </a:p>
        </p:txBody>
      </p:sp>
      <p:graphicFrame>
        <p:nvGraphicFramePr>
          <p:cNvPr id="6" name="Content Placeholder 5"/>
          <p:cNvGraphicFramePr>
            <a:graphicFrameLocks noGrp="1"/>
          </p:cNvGraphicFramePr>
          <p:nvPr>
            <p:ph sz="half" idx="1"/>
            <p:extLst>
              <p:ext uri="{D42A27DB-BD31-4B8C-83A1-F6EECF244321}">
                <p14:modId xmlns:p14="http://schemas.microsoft.com/office/powerpoint/2010/main" val="1368523150"/>
              </p:ext>
            </p:extLst>
          </p:nvPr>
        </p:nvGraphicFramePr>
        <p:xfrm>
          <a:off x="2634116" y="1286486"/>
          <a:ext cx="4225488" cy="2164080"/>
        </p:xfrm>
        <a:graphic>
          <a:graphicData uri="http://schemas.openxmlformats.org/drawingml/2006/table">
            <a:tbl>
              <a:tblPr firstRow="1" bandRow="1">
                <a:tableStyleId>{5C22544A-7EE6-4342-B048-85BDC9FD1C3A}</a:tableStyleId>
              </a:tblPr>
              <a:tblGrid>
                <a:gridCol w="1056372"/>
                <a:gridCol w="1056372"/>
                <a:gridCol w="1056372"/>
                <a:gridCol w="1056372"/>
              </a:tblGrid>
              <a:tr h="305727">
                <a:tc>
                  <a:txBody>
                    <a:bodyPr/>
                    <a:lstStyle/>
                    <a:p>
                      <a:r>
                        <a:rPr lang="en-US" sz="1600" dirty="0" smtClean="0"/>
                        <a:t>Classifier</a:t>
                      </a:r>
                      <a:endParaRPr lang="en-US" sz="1600" dirty="0"/>
                    </a:p>
                  </a:txBody>
                  <a:tcPr/>
                </a:tc>
                <a:tc>
                  <a:txBody>
                    <a:bodyPr/>
                    <a:lstStyle/>
                    <a:p>
                      <a:r>
                        <a:rPr lang="en-US" sz="1600" dirty="0" smtClean="0"/>
                        <a:t>Dataset1</a:t>
                      </a:r>
                      <a:endParaRPr lang="en-US" sz="1600" dirty="0"/>
                    </a:p>
                  </a:txBody>
                  <a:tcPr/>
                </a:tc>
                <a:tc>
                  <a:txBody>
                    <a:bodyPr/>
                    <a:lstStyle/>
                    <a:p>
                      <a:r>
                        <a:rPr lang="en-US" sz="1600" dirty="0" smtClean="0"/>
                        <a:t>Dataset2</a:t>
                      </a:r>
                      <a:endParaRPr lang="en-US" sz="1600" dirty="0"/>
                    </a:p>
                  </a:txBody>
                  <a:tcPr/>
                </a:tc>
                <a:tc>
                  <a:txBody>
                    <a:bodyPr/>
                    <a:lstStyle/>
                    <a:p>
                      <a:r>
                        <a:rPr lang="en-US" sz="1600" dirty="0" smtClean="0"/>
                        <a:t>Dataset3</a:t>
                      </a:r>
                      <a:endParaRPr lang="en-US" sz="1600" dirty="0"/>
                    </a:p>
                  </a:txBody>
                  <a:tcPr/>
                </a:tc>
              </a:tr>
              <a:tr h="305727">
                <a:tc>
                  <a:txBody>
                    <a:bodyPr/>
                    <a:lstStyle/>
                    <a:p>
                      <a:r>
                        <a:rPr lang="en-US" sz="1600" dirty="0" err="1" smtClean="0"/>
                        <a:t>kNN</a:t>
                      </a:r>
                      <a:endParaRPr lang="en-US" sz="1600" dirty="0"/>
                    </a:p>
                  </a:txBody>
                  <a:tcPr/>
                </a:tc>
                <a:tc>
                  <a:txBody>
                    <a:bodyPr/>
                    <a:lstStyle/>
                    <a:p>
                      <a:pPr algn="ctr"/>
                      <a:r>
                        <a:rPr lang="en-US" sz="1600" dirty="0" smtClean="0"/>
                        <a:t>98.8%</a:t>
                      </a:r>
                      <a:endParaRPr lang="en-US" sz="1600" dirty="0"/>
                    </a:p>
                  </a:txBody>
                  <a:tcPr/>
                </a:tc>
                <a:tc>
                  <a:txBody>
                    <a:bodyPr/>
                    <a:lstStyle/>
                    <a:p>
                      <a:pPr algn="ctr"/>
                      <a:r>
                        <a:rPr lang="en-US" sz="1600" dirty="0" smtClean="0"/>
                        <a:t>50%</a:t>
                      </a:r>
                      <a:endParaRPr lang="en-US" sz="1600" dirty="0"/>
                    </a:p>
                  </a:txBody>
                  <a:tcPr/>
                </a:tc>
                <a:tc>
                  <a:txBody>
                    <a:bodyPr/>
                    <a:lstStyle/>
                    <a:p>
                      <a:pPr algn="ctr"/>
                      <a:r>
                        <a:rPr lang="en-US" sz="1600" dirty="0" smtClean="0"/>
                        <a:t>37.5%</a:t>
                      </a:r>
                      <a:endParaRPr lang="en-US" sz="1600" dirty="0"/>
                    </a:p>
                  </a:txBody>
                  <a:tcPr/>
                </a:tc>
              </a:tr>
              <a:tr h="535049">
                <a:tc>
                  <a:txBody>
                    <a:bodyPr/>
                    <a:lstStyle/>
                    <a:p>
                      <a:r>
                        <a:rPr lang="en-US" sz="1600" dirty="0" smtClean="0"/>
                        <a:t>Random Forest</a:t>
                      </a:r>
                      <a:endParaRPr lang="en-US" sz="1600" dirty="0"/>
                    </a:p>
                  </a:txBody>
                  <a:tcPr/>
                </a:tc>
                <a:tc>
                  <a:txBody>
                    <a:bodyPr/>
                    <a:lstStyle/>
                    <a:p>
                      <a:pPr algn="ctr"/>
                      <a:r>
                        <a:rPr lang="en-US" sz="1600" dirty="0" smtClean="0"/>
                        <a:t>100%</a:t>
                      </a:r>
                      <a:endParaRPr lang="en-US" sz="1600" dirty="0"/>
                    </a:p>
                  </a:txBody>
                  <a:tcPr/>
                </a:tc>
                <a:tc>
                  <a:txBody>
                    <a:bodyPr/>
                    <a:lstStyle/>
                    <a:p>
                      <a:pPr algn="ctr"/>
                      <a:r>
                        <a:rPr lang="en-US" sz="1600" dirty="0" smtClean="0"/>
                        <a:t>57.5%</a:t>
                      </a:r>
                      <a:endParaRPr lang="en-US" sz="1600" dirty="0"/>
                    </a:p>
                  </a:txBody>
                  <a:tcPr/>
                </a:tc>
                <a:tc>
                  <a:txBody>
                    <a:bodyPr/>
                    <a:lstStyle/>
                    <a:p>
                      <a:pPr algn="ctr"/>
                      <a:r>
                        <a:rPr lang="en-US" sz="1600" dirty="0" smtClean="0"/>
                        <a:t>52%</a:t>
                      </a:r>
                      <a:endParaRPr lang="en-US" sz="1600" dirty="0"/>
                    </a:p>
                  </a:txBody>
                  <a:tcPr/>
                </a:tc>
              </a:tr>
              <a:tr h="535049">
                <a:tc>
                  <a:txBody>
                    <a:bodyPr/>
                    <a:lstStyle/>
                    <a:p>
                      <a:r>
                        <a:rPr lang="en-US" sz="1600" dirty="0" smtClean="0"/>
                        <a:t>Neural Network</a:t>
                      </a:r>
                      <a:endParaRPr lang="en-US" sz="1600" dirty="0"/>
                    </a:p>
                  </a:txBody>
                  <a:tcPr/>
                </a:tc>
                <a:tc>
                  <a:txBody>
                    <a:bodyPr/>
                    <a:lstStyle/>
                    <a:p>
                      <a:pPr algn="ctr"/>
                      <a:r>
                        <a:rPr lang="en-US" sz="1600" dirty="0" smtClean="0"/>
                        <a:t>100%</a:t>
                      </a:r>
                      <a:endParaRPr lang="en-US" sz="1600" dirty="0"/>
                    </a:p>
                  </a:txBody>
                  <a:tcPr/>
                </a:tc>
                <a:tc>
                  <a:txBody>
                    <a:bodyPr/>
                    <a:lstStyle/>
                    <a:p>
                      <a:pPr algn="ctr"/>
                      <a:r>
                        <a:rPr lang="en-US" sz="1600" dirty="0" smtClean="0"/>
                        <a:t>67.5%</a:t>
                      </a:r>
                      <a:endParaRPr lang="en-US" sz="1600" dirty="0"/>
                    </a:p>
                  </a:txBody>
                  <a:tcPr/>
                </a:tc>
                <a:tc>
                  <a:txBody>
                    <a:bodyPr/>
                    <a:lstStyle/>
                    <a:p>
                      <a:pPr algn="ctr"/>
                      <a:r>
                        <a:rPr lang="en-US" sz="1600" dirty="0" smtClean="0"/>
                        <a:t>60%</a:t>
                      </a:r>
                      <a:endParaRPr lang="en-US" sz="1600" dirty="0"/>
                    </a:p>
                  </a:txBody>
                  <a:tcPr/>
                </a:tc>
              </a:tr>
              <a:tr h="305727">
                <a:tc>
                  <a:txBody>
                    <a:bodyPr/>
                    <a:lstStyle/>
                    <a:p>
                      <a:r>
                        <a:rPr lang="en-US" sz="1600" dirty="0" smtClean="0"/>
                        <a:t>SVM</a:t>
                      </a:r>
                      <a:endParaRPr lang="en-US" sz="1600" dirty="0"/>
                    </a:p>
                  </a:txBody>
                  <a:tcPr/>
                </a:tc>
                <a:tc>
                  <a:txBody>
                    <a:bodyPr/>
                    <a:lstStyle/>
                    <a:p>
                      <a:pPr algn="ctr"/>
                      <a:r>
                        <a:rPr lang="en-US" sz="1600" dirty="0" smtClean="0"/>
                        <a:t>-</a:t>
                      </a:r>
                      <a:endParaRPr lang="en-US" sz="1600" dirty="0"/>
                    </a:p>
                  </a:txBody>
                  <a:tcPr/>
                </a:tc>
                <a:tc>
                  <a:txBody>
                    <a:bodyPr/>
                    <a:lstStyle/>
                    <a:p>
                      <a:pPr algn="ctr"/>
                      <a:r>
                        <a:rPr lang="en-US" sz="1600" dirty="0" smtClean="0"/>
                        <a:t>72.5%</a:t>
                      </a:r>
                      <a:endParaRPr lang="en-US" sz="1600" dirty="0"/>
                    </a:p>
                  </a:txBody>
                  <a:tcPr/>
                </a:tc>
                <a:tc>
                  <a:txBody>
                    <a:bodyPr/>
                    <a:lstStyle/>
                    <a:p>
                      <a:pPr algn="ctr"/>
                      <a:r>
                        <a:rPr lang="en-US" sz="1600" dirty="0" smtClean="0"/>
                        <a:t>70.83%</a:t>
                      </a:r>
                      <a:endParaRPr lang="en-US" sz="1600" dirty="0"/>
                    </a:p>
                  </a:txBody>
                  <a:tcPr/>
                </a:tc>
              </a:tr>
            </a:tbl>
          </a:graphicData>
        </a:graphic>
      </p:graphicFrame>
      <p:sp>
        <p:nvSpPr>
          <p:cNvPr id="7" name="TextBox 6"/>
          <p:cNvSpPr txBox="1"/>
          <p:nvPr/>
        </p:nvSpPr>
        <p:spPr>
          <a:xfrm>
            <a:off x="765229" y="969642"/>
            <a:ext cx="7613542" cy="338554"/>
          </a:xfrm>
          <a:prstGeom prst="rect">
            <a:avLst/>
          </a:prstGeom>
          <a:noFill/>
        </p:spPr>
        <p:txBody>
          <a:bodyPr wrap="square" rtlCol="0">
            <a:spAutoFit/>
          </a:bodyPr>
          <a:lstStyle/>
          <a:p>
            <a:r>
              <a:rPr lang="en-US" sz="1600" dirty="0" smtClean="0">
                <a:solidFill>
                  <a:schemeClr val="bg1"/>
                </a:solidFill>
              </a:rPr>
              <a:t>Percentage Accuracy for Different Classifiers (Best Model Fit after </a:t>
            </a:r>
            <a:r>
              <a:rPr lang="en-US" sz="1600" smtClean="0">
                <a:solidFill>
                  <a:schemeClr val="bg1"/>
                </a:solidFill>
              </a:rPr>
              <a:t>Cross </a:t>
            </a:r>
            <a:r>
              <a:rPr lang="en-US" sz="1600" smtClean="0">
                <a:solidFill>
                  <a:schemeClr val="bg1"/>
                </a:solidFill>
              </a:rPr>
              <a:t>Validation, Grade)</a:t>
            </a:r>
            <a:endParaRPr lang="en-US" sz="1600" dirty="0">
              <a:solidFill>
                <a:schemeClr val="bg1"/>
              </a:solidFill>
            </a:endParaRPr>
          </a:p>
        </p:txBody>
      </p:sp>
      <p:graphicFrame>
        <p:nvGraphicFramePr>
          <p:cNvPr id="9" name="Table 8"/>
          <p:cNvGraphicFramePr>
            <a:graphicFrameLocks noGrp="1"/>
          </p:cNvGraphicFramePr>
          <p:nvPr>
            <p:extLst>
              <p:ext uri="{D42A27DB-BD31-4B8C-83A1-F6EECF244321}">
                <p14:modId xmlns:p14="http://schemas.microsoft.com/office/powerpoint/2010/main" val="1970279576"/>
              </p:ext>
            </p:extLst>
          </p:nvPr>
        </p:nvGraphicFramePr>
        <p:xfrm>
          <a:off x="1022583" y="4450426"/>
          <a:ext cx="7448553" cy="1267098"/>
        </p:xfrm>
        <a:graphic>
          <a:graphicData uri="http://schemas.openxmlformats.org/drawingml/2006/table">
            <a:tbl>
              <a:tblPr firstRow="1" bandRow="1">
                <a:tableStyleId>{5C22544A-7EE6-4342-B048-85BDC9FD1C3A}</a:tableStyleId>
              </a:tblPr>
              <a:tblGrid>
                <a:gridCol w="1064079"/>
                <a:gridCol w="1064079"/>
                <a:gridCol w="1064079"/>
                <a:gridCol w="1064079"/>
                <a:gridCol w="1064079"/>
                <a:gridCol w="1064079"/>
                <a:gridCol w="1064079"/>
              </a:tblGrid>
              <a:tr h="343989">
                <a:tc>
                  <a:txBody>
                    <a:bodyPr/>
                    <a:lstStyle/>
                    <a:p>
                      <a:r>
                        <a:rPr lang="en-US" sz="1600" dirty="0" smtClean="0"/>
                        <a:t>Classifier</a:t>
                      </a:r>
                      <a:endParaRPr lang="en-US" sz="1600" dirty="0"/>
                    </a:p>
                  </a:txBody>
                  <a:tcPr/>
                </a:tc>
                <a:tc>
                  <a:txBody>
                    <a:bodyPr/>
                    <a:lstStyle/>
                    <a:p>
                      <a:pPr algn="ctr"/>
                      <a:r>
                        <a:rPr lang="en-US" sz="1600" dirty="0" smtClean="0"/>
                        <a:t>MCC</a:t>
                      </a:r>
                      <a:endParaRPr lang="en-US" sz="1600" dirty="0"/>
                    </a:p>
                  </a:txBody>
                  <a:tcPr/>
                </a:tc>
                <a:tc>
                  <a:txBody>
                    <a:bodyPr/>
                    <a:lstStyle/>
                    <a:p>
                      <a:pPr algn="ctr"/>
                      <a:r>
                        <a:rPr lang="en-US" sz="1600" dirty="0" smtClean="0"/>
                        <a:t>F-score</a:t>
                      </a:r>
                      <a:endParaRPr lang="en-US" sz="1600" dirty="0"/>
                    </a:p>
                  </a:txBody>
                  <a:tcPr/>
                </a:tc>
                <a:tc>
                  <a:txBody>
                    <a:bodyPr/>
                    <a:lstStyle/>
                    <a:p>
                      <a:pPr algn="ctr"/>
                      <a:r>
                        <a:rPr lang="en-US" sz="1600" dirty="0" smtClean="0"/>
                        <a:t>Recall</a:t>
                      </a:r>
                      <a:endParaRPr lang="en-US" sz="1600" dirty="0"/>
                    </a:p>
                  </a:txBody>
                  <a:tcPr/>
                </a:tc>
                <a:tc>
                  <a:txBody>
                    <a:bodyPr/>
                    <a:lstStyle/>
                    <a:p>
                      <a:pPr algn="ctr"/>
                      <a:r>
                        <a:rPr lang="en-US" sz="1600" dirty="0" smtClean="0"/>
                        <a:t>Accuracy</a:t>
                      </a:r>
                      <a:endParaRPr lang="en-US" sz="1600" dirty="0"/>
                    </a:p>
                  </a:txBody>
                  <a:tcPr/>
                </a:tc>
                <a:tc>
                  <a:txBody>
                    <a:bodyPr/>
                    <a:lstStyle/>
                    <a:p>
                      <a:pPr algn="ctr"/>
                      <a:r>
                        <a:rPr lang="en-US" sz="1600" dirty="0" smtClean="0"/>
                        <a:t>Sensitivity</a:t>
                      </a:r>
                      <a:endParaRPr lang="en-US" sz="1600" dirty="0"/>
                    </a:p>
                  </a:txBody>
                  <a:tcPr/>
                </a:tc>
                <a:tc>
                  <a:txBody>
                    <a:bodyPr/>
                    <a:lstStyle/>
                    <a:p>
                      <a:pPr algn="ctr"/>
                      <a:r>
                        <a:rPr lang="en-US" sz="1600" dirty="0" smtClean="0"/>
                        <a:t>Specificity</a:t>
                      </a:r>
                      <a:endParaRPr lang="en-US" sz="1600" dirty="0"/>
                    </a:p>
                  </a:txBody>
                  <a:tcPr/>
                </a:tc>
              </a:tr>
              <a:tr h="537188">
                <a:tc>
                  <a:txBody>
                    <a:bodyPr/>
                    <a:lstStyle/>
                    <a:p>
                      <a:r>
                        <a:rPr lang="en-US" sz="1600" dirty="0" smtClean="0"/>
                        <a:t>Random Forest</a:t>
                      </a:r>
                      <a:endParaRPr lang="en-US" sz="1600" dirty="0"/>
                    </a:p>
                  </a:txBody>
                  <a:tcPr/>
                </a:tc>
                <a:tc>
                  <a:txBody>
                    <a:bodyPr/>
                    <a:lstStyle/>
                    <a:p>
                      <a:pPr algn="ctr"/>
                      <a:r>
                        <a:rPr lang="en-US" sz="1600" dirty="0" smtClean="0"/>
                        <a:t>0.6508</a:t>
                      </a:r>
                      <a:endParaRPr lang="en-US" sz="1600" dirty="0"/>
                    </a:p>
                  </a:txBody>
                  <a:tcPr/>
                </a:tc>
                <a:tc>
                  <a:txBody>
                    <a:bodyPr/>
                    <a:lstStyle/>
                    <a:p>
                      <a:pPr algn="ctr"/>
                      <a:r>
                        <a:rPr lang="en-US" sz="1600" dirty="0" smtClean="0"/>
                        <a:t>0.8205</a:t>
                      </a:r>
                      <a:endParaRPr lang="en-US" sz="1600" dirty="0"/>
                    </a:p>
                  </a:txBody>
                  <a:tcPr/>
                </a:tc>
                <a:tc>
                  <a:txBody>
                    <a:bodyPr/>
                    <a:lstStyle/>
                    <a:p>
                      <a:pPr algn="ctr"/>
                      <a:r>
                        <a:rPr lang="en-US" sz="1600" dirty="0" smtClean="0"/>
                        <a:t>0.8</a:t>
                      </a:r>
                      <a:endParaRPr lang="en-US" sz="1600" dirty="0"/>
                    </a:p>
                  </a:txBody>
                  <a:tcPr/>
                </a:tc>
                <a:tc>
                  <a:txBody>
                    <a:bodyPr/>
                    <a:lstStyle/>
                    <a:p>
                      <a:pPr algn="ctr"/>
                      <a:r>
                        <a:rPr lang="en-US" sz="1600" dirty="0" smtClean="0"/>
                        <a:t>0.825</a:t>
                      </a:r>
                      <a:endParaRPr lang="en-US" sz="1600" dirty="0"/>
                    </a:p>
                  </a:txBody>
                  <a:tcPr/>
                </a:tc>
                <a:tc>
                  <a:txBody>
                    <a:bodyPr/>
                    <a:lstStyle/>
                    <a:p>
                      <a:pPr algn="ctr"/>
                      <a:r>
                        <a:rPr lang="en-US" sz="1600" dirty="0" smtClean="0"/>
                        <a:t>0.8</a:t>
                      </a:r>
                      <a:endParaRPr lang="en-US" sz="1600" dirty="0"/>
                    </a:p>
                  </a:txBody>
                  <a:tcPr/>
                </a:tc>
                <a:tc>
                  <a:txBody>
                    <a:bodyPr/>
                    <a:lstStyle/>
                    <a:p>
                      <a:pPr algn="ctr"/>
                      <a:r>
                        <a:rPr lang="en-US" sz="1600" dirty="0" smtClean="0"/>
                        <a:t>0.85</a:t>
                      </a:r>
                      <a:endParaRPr lang="en-US" sz="1600" dirty="0"/>
                    </a:p>
                  </a:txBody>
                  <a:tcPr/>
                </a:tc>
              </a:tr>
              <a:tr h="343989">
                <a:tc>
                  <a:txBody>
                    <a:bodyPr/>
                    <a:lstStyle/>
                    <a:p>
                      <a:r>
                        <a:rPr lang="en-US" sz="1600" dirty="0" smtClean="0"/>
                        <a:t>SVM</a:t>
                      </a:r>
                      <a:endParaRPr lang="en-US" sz="1600" dirty="0"/>
                    </a:p>
                  </a:txBody>
                  <a:tcPr/>
                </a:tc>
                <a:tc>
                  <a:txBody>
                    <a:bodyPr/>
                    <a:lstStyle/>
                    <a:p>
                      <a:pPr algn="ctr"/>
                      <a:r>
                        <a:rPr lang="en-US" sz="1600" dirty="0" smtClean="0"/>
                        <a:t>-0.1549</a:t>
                      </a:r>
                      <a:endParaRPr lang="en-US" sz="1600" dirty="0"/>
                    </a:p>
                  </a:txBody>
                  <a:tcPr/>
                </a:tc>
                <a:tc>
                  <a:txBody>
                    <a:bodyPr/>
                    <a:lstStyle/>
                    <a:p>
                      <a:pPr algn="ctr"/>
                      <a:r>
                        <a:rPr lang="en-US" sz="1600" dirty="0" smtClean="0"/>
                        <a:t>0.4888</a:t>
                      </a:r>
                      <a:endParaRPr lang="en-US" sz="1600" dirty="0"/>
                    </a:p>
                  </a:txBody>
                  <a:tcPr/>
                </a:tc>
                <a:tc>
                  <a:txBody>
                    <a:bodyPr/>
                    <a:lstStyle/>
                    <a:p>
                      <a:pPr algn="ctr"/>
                      <a:r>
                        <a:rPr lang="en-US" sz="1600" dirty="0" smtClean="0"/>
                        <a:t>0.55</a:t>
                      </a:r>
                      <a:endParaRPr lang="en-US" sz="1600" dirty="0"/>
                    </a:p>
                  </a:txBody>
                  <a:tcPr/>
                </a:tc>
                <a:tc>
                  <a:txBody>
                    <a:bodyPr/>
                    <a:lstStyle/>
                    <a:p>
                      <a:pPr algn="ctr"/>
                      <a:r>
                        <a:rPr lang="en-US" sz="1600" dirty="0" smtClean="0"/>
                        <a:t>0.425</a:t>
                      </a:r>
                      <a:endParaRPr lang="en-US" sz="1600" dirty="0"/>
                    </a:p>
                  </a:txBody>
                  <a:tcPr/>
                </a:tc>
                <a:tc>
                  <a:txBody>
                    <a:bodyPr/>
                    <a:lstStyle/>
                    <a:p>
                      <a:pPr algn="ctr"/>
                      <a:r>
                        <a:rPr lang="en-US" sz="1600" dirty="0" smtClean="0"/>
                        <a:t>0.55</a:t>
                      </a:r>
                      <a:endParaRPr lang="en-US" sz="1600" dirty="0"/>
                    </a:p>
                  </a:txBody>
                  <a:tcPr/>
                </a:tc>
                <a:tc>
                  <a:txBody>
                    <a:bodyPr/>
                    <a:lstStyle/>
                    <a:p>
                      <a:pPr algn="ctr"/>
                      <a:r>
                        <a:rPr lang="en-US" sz="1600" dirty="0" smtClean="0"/>
                        <a:t>0.3</a:t>
                      </a:r>
                      <a:endParaRPr lang="en-US" sz="1600" dirty="0"/>
                    </a:p>
                  </a:txBody>
                  <a:tcPr/>
                </a:tc>
              </a:tr>
            </a:tbl>
          </a:graphicData>
        </a:graphic>
      </p:graphicFrame>
      <p:sp>
        <p:nvSpPr>
          <p:cNvPr id="10" name="TextBox 9"/>
          <p:cNvSpPr txBox="1"/>
          <p:nvPr/>
        </p:nvSpPr>
        <p:spPr>
          <a:xfrm>
            <a:off x="2226727" y="3964305"/>
            <a:ext cx="5040263" cy="338554"/>
          </a:xfrm>
          <a:prstGeom prst="rect">
            <a:avLst/>
          </a:prstGeom>
          <a:noFill/>
        </p:spPr>
        <p:txBody>
          <a:bodyPr wrap="square" rtlCol="0">
            <a:spAutoFit/>
          </a:bodyPr>
          <a:lstStyle/>
          <a:p>
            <a:pPr algn="ctr"/>
            <a:r>
              <a:rPr lang="en-US" sz="1600" dirty="0" smtClean="0">
                <a:solidFill>
                  <a:schemeClr val="bg1"/>
                </a:solidFill>
              </a:rPr>
              <a:t>Various Metrics for Different </a:t>
            </a:r>
            <a:r>
              <a:rPr lang="en-US" sz="1600" dirty="0" smtClean="0">
                <a:solidFill>
                  <a:schemeClr val="bg1"/>
                </a:solidFill>
              </a:rPr>
              <a:t>Classifiers (Dataset2</a:t>
            </a:r>
            <a:r>
              <a:rPr lang="en-US" sz="1600" smtClean="0">
                <a:solidFill>
                  <a:schemeClr val="bg1"/>
                </a:solidFill>
              </a:rPr>
              <a:t>, survival)</a:t>
            </a:r>
            <a:endParaRPr lang="en-US" sz="1600" dirty="0">
              <a:solidFill>
                <a:schemeClr val="bg1"/>
              </a:solidFill>
            </a:endParaRPr>
          </a:p>
        </p:txBody>
      </p:sp>
    </p:spTree>
    <p:extLst>
      <p:ext uri="{BB962C8B-B14F-4D97-AF65-F5344CB8AC3E}">
        <p14:creationId xmlns:p14="http://schemas.microsoft.com/office/powerpoint/2010/main" val="20161860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alphaModFix amt="7000"/>
            <a:extLst>
              <a:ext uri="{BEBA8EAE-BF5A-486C-A8C5-ECC9F3942E4B}">
                <a14:imgProps xmlns:a14="http://schemas.microsoft.com/office/drawing/2010/main">
                  <a14:imgLayer r:embed="rId3">
                    <a14:imgEffect>
                      <a14:saturation sat="400000"/>
                    </a14:imgEffect>
                  </a14:imgLayer>
                </a14:imgProps>
              </a:ext>
            </a:extLst>
          </a:blip>
          <a:stretch>
            <a:fillRect/>
          </a:stretch>
        </p:blipFill>
        <p:spPr>
          <a:xfrm>
            <a:off x="0" y="444500"/>
            <a:ext cx="9144000" cy="5952744"/>
          </a:xfrm>
          <a:prstGeom prst="rect">
            <a:avLst/>
          </a:prstGeom>
          <a:noFill/>
        </p:spPr>
      </p:pic>
      <p:sp>
        <p:nvSpPr>
          <p:cNvPr id="3" name="Shape 1670"/>
          <p:cNvSpPr txBox="1">
            <a:spLocks/>
          </p:cNvSpPr>
          <p:nvPr/>
        </p:nvSpPr>
        <p:spPr>
          <a:xfrm>
            <a:off x="2693433" y="3257501"/>
            <a:ext cx="3076231" cy="742999"/>
          </a:xfrm>
          <a:prstGeom prst="rect">
            <a:avLst/>
          </a:prstGeom>
        </p:spPr>
        <p:txBody>
          <a:bodyPr vert="horz" lIns="91425" tIns="91425" rIns="91425" bIns="91425" rtlCol="0" anchor="t" anchorCtr="0">
            <a:noAutofit/>
          </a:bodyPr>
          <a:lstStyle>
            <a:lvl1pPr marL="0" indent="0" algn="l" defTabSz="457177" rtl="0" eaLnBrk="1" latinLnBrk="0" hangingPunct="1">
              <a:spcBef>
                <a:spcPct val="20000"/>
              </a:spcBef>
              <a:buFont typeface="Arial"/>
              <a:buNone/>
              <a:defRPr sz="3200" kern="1200">
                <a:solidFill>
                  <a:srgbClr val="262626"/>
                </a:solidFill>
                <a:latin typeface="+mn-lt"/>
                <a:ea typeface="+mn-ea"/>
                <a:cs typeface="+mn-cs"/>
              </a:defRPr>
            </a:lvl1pPr>
            <a:lvl2pPr marL="466322" indent="-285737" algn="l" defTabSz="457177" rtl="0" eaLnBrk="1" latinLnBrk="0" hangingPunct="1">
              <a:spcBef>
                <a:spcPct val="20000"/>
              </a:spcBef>
              <a:buFont typeface="Arial"/>
              <a:buChar char="•"/>
              <a:defRPr sz="2800" kern="1200">
                <a:solidFill>
                  <a:srgbClr val="262626"/>
                </a:solidFill>
                <a:latin typeface="+mn-lt"/>
                <a:ea typeface="+mn-ea"/>
                <a:cs typeface="+mn-cs"/>
              </a:defRPr>
            </a:lvl2pPr>
            <a:lvl3pPr marL="1142943" indent="-228589" algn="l" defTabSz="457177" rtl="0" eaLnBrk="1" latinLnBrk="0" hangingPunct="1">
              <a:spcBef>
                <a:spcPct val="20000"/>
              </a:spcBef>
              <a:buFont typeface="Arial"/>
              <a:buChar char="•"/>
              <a:defRPr sz="2400" kern="1200">
                <a:solidFill>
                  <a:srgbClr val="262626"/>
                </a:solidFill>
                <a:latin typeface="+mn-lt"/>
                <a:ea typeface="+mn-ea"/>
                <a:cs typeface="+mn-cs"/>
              </a:defRPr>
            </a:lvl3pPr>
            <a:lvl4pPr marL="1600121" indent="-228589" algn="l" defTabSz="457177" rtl="0" eaLnBrk="1" latinLnBrk="0" hangingPunct="1">
              <a:spcBef>
                <a:spcPct val="20000"/>
              </a:spcBef>
              <a:buFont typeface="Arial"/>
              <a:buChar char="–"/>
              <a:defRPr sz="2000" kern="1200">
                <a:solidFill>
                  <a:schemeClr val="bg1"/>
                </a:solidFill>
                <a:latin typeface="Roboto Light"/>
                <a:ea typeface="+mn-ea"/>
                <a:cs typeface="+mn-cs"/>
              </a:defRPr>
            </a:lvl4pPr>
            <a:lvl5pPr marL="2057298" indent="-228589" algn="l" defTabSz="457177" rtl="0" eaLnBrk="1" latinLnBrk="0" hangingPunct="1">
              <a:spcBef>
                <a:spcPct val="20000"/>
              </a:spcBef>
              <a:buFont typeface="Arial"/>
              <a:buChar char="»"/>
              <a:defRPr sz="2000" kern="1200">
                <a:solidFill>
                  <a:schemeClr val="bg1"/>
                </a:solidFill>
                <a:latin typeface="Roboto Light"/>
                <a:ea typeface="+mn-ea"/>
                <a:cs typeface="+mn-cs"/>
              </a:defRPr>
            </a:lvl5pPr>
            <a:lvl6pPr marL="2514476" indent="-228589" algn="l" defTabSz="457177" rtl="0" eaLnBrk="1" latinLnBrk="0" hangingPunct="1">
              <a:spcBef>
                <a:spcPct val="20000"/>
              </a:spcBef>
              <a:buFont typeface="Arial"/>
              <a:buChar char="•"/>
              <a:defRPr sz="2000" kern="1200">
                <a:solidFill>
                  <a:schemeClr val="tx1"/>
                </a:solidFill>
                <a:latin typeface="+mn-lt"/>
                <a:ea typeface="+mn-ea"/>
                <a:cs typeface="+mn-cs"/>
              </a:defRPr>
            </a:lvl6pPr>
            <a:lvl7pPr marL="2971652" indent="-228589" algn="l" defTabSz="457177" rtl="0" eaLnBrk="1" latinLnBrk="0" hangingPunct="1">
              <a:spcBef>
                <a:spcPct val="20000"/>
              </a:spcBef>
              <a:buFont typeface="Arial"/>
              <a:buChar char="•"/>
              <a:defRPr sz="2000" kern="1200">
                <a:solidFill>
                  <a:schemeClr val="tx1"/>
                </a:solidFill>
                <a:latin typeface="+mn-lt"/>
                <a:ea typeface="+mn-ea"/>
                <a:cs typeface="+mn-cs"/>
              </a:defRPr>
            </a:lvl7pPr>
            <a:lvl8pPr marL="3428829" indent="-228589" algn="l" defTabSz="457177" rtl="0" eaLnBrk="1" latinLnBrk="0" hangingPunct="1">
              <a:spcBef>
                <a:spcPct val="20000"/>
              </a:spcBef>
              <a:buFont typeface="Arial"/>
              <a:buChar char="•"/>
              <a:defRPr sz="2000" kern="1200">
                <a:solidFill>
                  <a:schemeClr val="tx1"/>
                </a:solidFill>
                <a:latin typeface="+mn-lt"/>
                <a:ea typeface="+mn-ea"/>
                <a:cs typeface="+mn-cs"/>
              </a:defRPr>
            </a:lvl8pPr>
            <a:lvl9pPr marL="3886007" indent="-228589" algn="l" defTabSz="457177"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0"/>
              </a:spcBef>
            </a:pPr>
            <a:r>
              <a:rPr lang="fr-FR" sz="3600" b="1" dirty="0" smtClean="0"/>
              <a:t>SLIDES</a:t>
            </a:r>
            <a:endParaRPr lang="en" sz="3600" b="1" dirty="0"/>
          </a:p>
        </p:txBody>
      </p:sp>
      <p:sp>
        <p:nvSpPr>
          <p:cNvPr id="5" name="TextBox 4"/>
          <p:cNvSpPr txBox="1"/>
          <p:nvPr/>
        </p:nvSpPr>
        <p:spPr>
          <a:xfrm>
            <a:off x="2600669" y="2059340"/>
            <a:ext cx="4092787" cy="1569660"/>
          </a:xfrm>
          <a:prstGeom prst="rect">
            <a:avLst/>
          </a:prstGeom>
          <a:noFill/>
        </p:spPr>
        <p:txBody>
          <a:bodyPr wrap="none" rtlCol="0">
            <a:spAutoFit/>
          </a:bodyPr>
          <a:lstStyle/>
          <a:p>
            <a:r>
              <a:rPr lang="en-US" sz="9600" b="1" dirty="0" smtClean="0">
                <a:solidFill>
                  <a:schemeClr val="bg1"/>
                </a:solidFill>
                <a:latin typeface="+mj-lt"/>
              </a:rPr>
              <a:t>EXTRAS</a:t>
            </a:r>
            <a:endParaRPr lang="en-US" sz="9600" b="1" dirty="0">
              <a:solidFill>
                <a:schemeClr val="bg1"/>
              </a:solidFill>
              <a:latin typeface="+mj-lt"/>
            </a:endParaRPr>
          </a:p>
        </p:txBody>
      </p:sp>
    </p:spTree>
    <p:extLst>
      <p:ext uri="{BB962C8B-B14F-4D97-AF65-F5344CB8AC3E}">
        <p14:creationId xmlns:p14="http://schemas.microsoft.com/office/powerpoint/2010/main" val="156496252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11"/>
          <p:cNvSpPr>
            <a:spLocks noGrp="1"/>
          </p:cNvSpPr>
          <p:nvPr>
            <p:ph idx="1"/>
          </p:nvPr>
        </p:nvSpPr>
        <p:spPr/>
        <p:txBody>
          <a:bodyPr/>
          <a:lstStyle/>
          <a:p>
            <a:r>
              <a:rPr lang="en-US" b="1" dirty="0" smtClean="0"/>
              <a:t>Shape-based extraction</a:t>
            </a:r>
            <a:endParaRPr lang="en-US" b="1" dirty="0"/>
          </a:p>
        </p:txBody>
      </p:sp>
      <p:sp>
        <p:nvSpPr>
          <p:cNvPr id="13" name="Title 12"/>
          <p:cNvSpPr>
            <a:spLocks noGrp="1"/>
          </p:cNvSpPr>
          <p:nvPr>
            <p:ph type="title"/>
          </p:nvPr>
        </p:nvSpPr>
        <p:spPr/>
        <p:txBody>
          <a:bodyPr/>
          <a:lstStyle/>
          <a:p>
            <a:r>
              <a:rPr lang="en-US" b="1" dirty="0" smtClean="0"/>
              <a:t>Features extraction</a:t>
            </a:r>
            <a:endParaRPr lang="en-US" b="1" dirty="0"/>
          </a:p>
        </p:txBody>
      </p:sp>
      <p:sp>
        <p:nvSpPr>
          <p:cNvPr id="5" name="Content Placeholder 11"/>
          <p:cNvSpPr txBox="1">
            <a:spLocks/>
          </p:cNvSpPr>
          <p:nvPr/>
        </p:nvSpPr>
        <p:spPr>
          <a:xfrm>
            <a:off x="4" y="1525384"/>
            <a:ext cx="9143999" cy="4488928"/>
          </a:xfrm>
          <a:prstGeom prst="rect">
            <a:avLst/>
          </a:prstGeom>
        </p:spPr>
        <p:txBody>
          <a:bodyPr vert="horz" lIns="274320" tIns="45720" rIns="274320" bIns="45720" rtlCol="0">
            <a:noAutofit/>
          </a:bodyPr>
          <a:lstStyle>
            <a:lvl1pPr marL="0" indent="0" algn="l" defTabSz="457177" rtl="0" eaLnBrk="1" latinLnBrk="0" hangingPunct="1">
              <a:spcBef>
                <a:spcPct val="20000"/>
              </a:spcBef>
              <a:spcAft>
                <a:spcPts val="601"/>
              </a:spcAft>
              <a:buFontTx/>
              <a:buNone/>
              <a:defRPr sz="2400" kern="1200">
                <a:solidFill>
                  <a:srgbClr val="262626"/>
                </a:solidFill>
                <a:latin typeface="+mn-lt"/>
                <a:ea typeface="+mn-ea"/>
                <a:cs typeface="+mn-cs"/>
              </a:defRPr>
            </a:lvl1pPr>
            <a:lvl2pPr marL="466322" indent="-285737" algn="l" defTabSz="457177" rtl="0" eaLnBrk="1" latinLnBrk="0" hangingPunct="1">
              <a:spcBef>
                <a:spcPct val="20000"/>
              </a:spcBef>
              <a:spcAft>
                <a:spcPts val="601"/>
              </a:spcAft>
              <a:buFont typeface="Lucida Grande"/>
              <a:buChar char="•"/>
              <a:defRPr sz="2100" kern="1200">
                <a:solidFill>
                  <a:srgbClr val="262626"/>
                </a:solidFill>
                <a:latin typeface="+mn-lt"/>
                <a:ea typeface="+mn-ea"/>
                <a:cs typeface="+mn-cs"/>
              </a:defRPr>
            </a:lvl2pPr>
            <a:lvl3pPr marL="1142943" indent="-228589" algn="l" defTabSz="457177" rtl="0" eaLnBrk="1" latinLnBrk="0" hangingPunct="1">
              <a:spcBef>
                <a:spcPct val="20000"/>
              </a:spcBef>
              <a:spcAft>
                <a:spcPts val="601"/>
              </a:spcAft>
              <a:buFont typeface="Arial"/>
              <a:buChar char="•"/>
              <a:defRPr sz="2100" kern="1200">
                <a:solidFill>
                  <a:srgbClr val="262626"/>
                </a:solidFill>
                <a:latin typeface="+mn-lt"/>
                <a:ea typeface="+mn-ea"/>
                <a:cs typeface="+mn-cs"/>
              </a:defRPr>
            </a:lvl3pPr>
            <a:lvl4pPr marL="1600121" indent="-228589" algn="l" defTabSz="457177" rtl="0" eaLnBrk="1" latinLnBrk="0" hangingPunct="1">
              <a:spcBef>
                <a:spcPct val="20000"/>
              </a:spcBef>
              <a:buFont typeface="Arial"/>
              <a:buChar char="–"/>
              <a:defRPr sz="2400" kern="1200">
                <a:solidFill>
                  <a:schemeClr val="bg1"/>
                </a:solidFill>
                <a:latin typeface="Roboto Light"/>
                <a:ea typeface="+mn-ea"/>
                <a:cs typeface="+mn-cs"/>
              </a:defRPr>
            </a:lvl4pPr>
            <a:lvl5pPr marL="2057298" indent="-228589" algn="l" defTabSz="457177" rtl="0" eaLnBrk="1" latinLnBrk="0" hangingPunct="1">
              <a:spcBef>
                <a:spcPct val="20000"/>
              </a:spcBef>
              <a:buFont typeface="Arial"/>
              <a:buChar char="»"/>
              <a:defRPr sz="2400" kern="1200">
                <a:solidFill>
                  <a:schemeClr val="bg1"/>
                </a:solidFill>
                <a:latin typeface="Roboto Light"/>
                <a:ea typeface="+mn-ea"/>
                <a:cs typeface="+mn-cs"/>
              </a:defRPr>
            </a:lvl5pPr>
            <a:lvl6pPr marL="2514476" indent="-228589" algn="l" defTabSz="457177" rtl="0" eaLnBrk="1" latinLnBrk="0" hangingPunct="1">
              <a:spcBef>
                <a:spcPct val="20000"/>
              </a:spcBef>
              <a:buFont typeface="Arial"/>
              <a:buChar char="•"/>
              <a:defRPr sz="2000" kern="1200">
                <a:solidFill>
                  <a:schemeClr val="tx1"/>
                </a:solidFill>
                <a:latin typeface="+mn-lt"/>
                <a:ea typeface="+mn-ea"/>
                <a:cs typeface="+mn-cs"/>
              </a:defRPr>
            </a:lvl6pPr>
            <a:lvl7pPr marL="2971652" indent="-228589" algn="l" defTabSz="457177" rtl="0" eaLnBrk="1" latinLnBrk="0" hangingPunct="1">
              <a:spcBef>
                <a:spcPct val="20000"/>
              </a:spcBef>
              <a:buFont typeface="Arial"/>
              <a:buChar char="•"/>
              <a:defRPr sz="2000" kern="1200">
                <a:solidFill>
                  <a:schemeClr val="tx1"/>
                </a:solidFill>
                <a:latin typeface="+mn-lt"/>
                <a:ea typeface="+mn-ea"/>
                <a:cs typeface="+mn-cs"/>
              </a:defRPr>
            </a:lvl7pPr>
            <a:lvl8pPr marL="3428829" indent="-228589" algn="l" defTabSz="457177" rtl="0" eaLnBrk="1" latinLnBrk="0" hangingPunct="1">
              <a:spcBef>
                <a:spcPct val="20000"/>
              </a:spcBef>
              <a:buFont typeface="Arial"/>
              <a:buChar char="•"/>
              <a:defRPr sz="2000" kern="1200">
                <a:solidFill>
                  <a:schemeClr val="tx1"/>
                </a:solidFill>
                <a:latin typeface="+mn-lt"/>
                <a:ea typeface="+mn-ea"/>
                <a:cs typeface="+mn-cs"/>
              </a:defRPr>
            </a:lvl8pPr>
            <a:lvl9pPr marL="3886007" indent="-228589" algn="l" defTabSz="457177"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lnSpc>
                <a:spcPct val="70000"/>
              </a:lnSpc>
              <a:buFont typeface="Arial"/>
              <a:buChar char="•"/>
            </a:pPr>
            <a:r>
              <a:rPr lang="en-US" sz="1600" dirty="0" smtClean="0"/>
              <a:t>Mathematical formulation of shape features-</a:t>
            </a:r>
            <a:endParaRPr lang="en-US" sz="1600" dirty="0"/>
          </a:p>
          <a:p>
            <a:pPr marL="457200" indent="-457200">
              <a:lnSpc>
                <a:spcPct val="150000"/>
              </a:lnSpc>
              <a:buFont typeface="+mj-lt"/>
              <a:buAutoNum type="arabicPeriod"/>
            </a:pPr>
            <a:r>
              <a:rPr lang="en-US" sz="1700" dirty="0" smtClean="0"/>
              <a:t>Area -  </a:t>
            </a:r>
            <a:endParaRPr lang="en-US" sz="1700" dirty="0"/>
          </a:p>
          <a:p>
            <a:pPr marL="457200" indent="-457200">
              <a:lnSpc>
                <a:spcPct val="150000"/>
              </a:lnSpc>
              <a:buFont typeface="+mj-lt"/>
              <a:buAutoNum type="arabicPeriod"/>
            </a:pPr>
            <a:r>
              <a:rPr lang="en-US" sz="1700" dirty="0"/>
              <a:t>Major </a:t>
            </a:r>
            <a:r>
              <a:rPr lang="en-US" sz="1700" dirty="0" smtClean="0"/>
              <a:t>Axis - </a:t>
            </a:r>
            <a:endParaRPr lang="en-US" sz="1700" dirty="0"/>
          </a:p>
          <a:p>
            <a:pPr marL="457200" indent="-457200">
              <a:lnSpc>
                <a:spcPct val="150000"/>
              </a:lnSpc>
              <a:buFont typeface="+mj-lt"/>
              <a:buAutoNum type="arabicPeriod"/>
            </a:pPr>
            <a:r>
              <a:rPr lang="en-US" sz="1700" dirty="0"/>
              <a:t>Minor </a:t>
            </a:r>
            <a:r>
              <a:rPr lang="en-US" sz="1700" dirty="0" smtClean="0"/>
              <a:t>Axis -</a:t>
            </a:r>
            <a:endParaRPr lang="en-US" sz="1700" dirty="0"/>
          </a:p>
          <a:p>
            <a:pPr marL="457200" indent="-457200">
              <a:lnSpc>
                <a:spcPct val="150000"/>
              </a:lnSpc>
              <a:buFont typeface="+mj-lt"/>
              <a:buAutoNum type="arabicPeriod"/>
            </a:pPr>
            <a:r>
              <a:rPr lang="en-US" sz="1700" dirty="0" smtClean="0"/>
              <a:t>Eccentricity - </a:t>
            </a:r>
            <a:endParaRPr lang="en-US" sz="1700" dirty="0"/>
          </a:p>
          <a:p>
            <a:pPr marL="457200" indent="-457200">
              <a:lnSpc>
                <a:spcPct val="150000"/>
              </a:lnSpc>
              <a:buFont typeface="+mj-lt"/>
              <a:buAutoNum type="arabicPeriod"/>
            </a:pPr>
            <a:r>
              <a:rPr lang="en-US" sz="1700" dirty="0" smtClean="0"/>
              <a:t>Orientation - </a:t>
            </a:r>
            <a:endParaRPr lang="en-US" sz="1700" dirty="0"/>
          </a:p>
          <a:p>
            <a:pPr marL="457200" indent="-457200">
              <a:lnSpc>
                <a:spcPct val="150000"/>
              </a:lnSpc>
              <a:buFont typeface="+mj-lt"/>
              <a:buAutoNum type="arabicPeriod"/>
            </a:pPr>
            <a:r>
              <a:rPr lang="en-US" sz="1700" dirty="0"/>
              <a:t>Convex </a:t>
            </a:r>
            <a:r>
              <a:rPr lang="en-US" sz="1700" dirty="0" smtClean="0"/>
              <a:t>area - </a:t>
            </a:r>
            <a:endParaRPr lang="en-US" sz="1700" dirty="0"/>
          </a:p>
          <a:p>
            <a:pPr marL="457200" indent="-457200">
              <a:lnSpc>
                <a:spcPct val="150000"/>
              </a:lnSpc>
              <a:buFont typeface="+mj-lt"/>
              <a:buAutoNum type="arabicPeriod"/>
            </a:pPr>
            <a:r>
              <a:rPr lang="en-US" sz="1700" dirty="0" smtClean="0"/>
              <a:t>Solidity - </a:t>
            </a:r>
            <a:endParaRPr lang="en-US" sz="1700" dirty="0"/>
          </a:p>
          <a:p>
            <a:pPr marL="457200" indent="-457200">
              <a:lnSpc>
                <a:spcPct val="150000"/>
              </a:lnSpc>
              <a:buFont typeface="+mj-lt"/>
              <a:buAutoNum type="arabicPeriod"/>
            </a:pPr>
            <a:r>
              <a:rPr lang="en-US" sz="1700" dirty="0"/>
              <a:t>Filled </a:t>
            </a:r>
            <a:r>
              <a:rPr lang="en-US" sz="1700" dirty="0" smtClean="0"/>
              <a:t>Area - </a:t>
            </a:r>
            <a:endParaRPr lang="en-US" sz="1700" dirty="0"/>
          </a:p>
          <a:p>
            <a:pPr marL="457200" indent="-457200">
              <a:lnSpc>
                <a:spcPct val="150000"/>
              </a:lnSpc>
              <a:buFont typeface="+mj-lt"/>
              <a:buAutoNum type="arabicPeriod"/>
            </a:pPr>
            <a:r>
              <a:rPr lang="en-US" sz="1700" dirty="0"/>
              <a:t>Euler </a:t>
            </a:r>
            <a:r>
              <a:rPr lang="en-US" sz="1700" dirty="0" smtClean="0"/>
              <a:t>Number – </a:t>
            </a:r>
            <a:endParaRPr lang="en-US" sz="1700" dirty="0"/>
          </a:p>
        </p:txBody>
      </p:sp>
      <p:pic>
        <p:nvPicPr>
          <p:cNvPr id="2" name="Picture 1" descr="Screenshot 2016-04-04 08.38.03.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2333" y="1968606"/>
            <a:ext cx="1876778" cy="448538"/>
          </a:xfrm>
          <a:prstGeom prst="rect">
            <a:avLst/>
          </a:prstGeom>
        </p:spPr>
      </p:pic>
      <p:pic>
        <p:nvPicPr>
          <p:cNvPr id="6" name="Picture 5" descr="Screenshot 2016-04-04 08.38.35.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63889" y="2417144"/>
            <a:ext cx="3927826" cy="843995"/>
          </a:xfrm>
          <a:prstGeom prst="rect">
            <a:avLst/>
          </a:prstGeom>
        </p:spPr>
      </p:pic>
      <p:pic>
        <p:nvPicPr>
          <p:cNvPr id="7" name="Picture 6" descr="Screenshot 2016-04-04 08.38.59.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83669" y="3261139"/>
            <a:ext cx="2410883" cy="620828"/>
          </a:xfrm>
          <a:prstGeom prst="rect">
            <a:avLst/>
          </a:prstGeom>
        </p:spPr>
      </p:pic>
      <p:pic>
        <p:nvPicPr>
          <p:cNvPr id="8" name="Picture 7" descr="Screenshot 2016-04-04 08.39.12.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11891" y="3783189"/>
            <a:ext cx="3679824" cy="802515"/>
          </a:xfrm>
          <a:prstGeom prst="rect">
            <a:avLst/>
          </a:prstGeom>
        </p:spPr>
      </p:pic>
      <p:pic>
        <p:nvPicPr>
          <p:cNvPr id="9" name="Picture 8" descr="Screenshot 2016-04-04 08.39.24.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130073" y="4514144"/>
            <a:ext cx="3416300" cy="482600"/>
          </a:xfrm>
          <a:prstGeom prst="rect">
            <a:avLst/>
          </a:prstGeom>
        </p:spPr>
      </p:pic>
      <p:pic>
        <p:nvPicPr>
          <p:cNvPr id="10" name="Picture 9" descr="Screenshot 2016-04-04 08.39.34.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630890" y="4991806"/>
            <a:ext cx="1836209" cy="506929"/>
          </a:xfrm>
          <a:prstGeom prst="rect">
            <a:avLst/>
          </a:prstGeom>
        </p:spPr>
      </p:pic>
      <p:pic>
        <p:nvPicPr>
          <p:cNvPr id="11" name="Picture 10" descr="Screenshot 2016-04-04 08.39.42.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870780" y="5557112"/>
            <a:ext cx="2870200" cy="457200"/>
          </a:xfrm>
          <a:prstGeom prst="rect">
            <a:avLst/>
          </a:prstGeom>
        </p:spPr>
      </p:pic>
      <p:pic>
        <p:nvPicPr>
          <p:cNvPr id="14" name="Picture 13" descr="Screenshot 2016-04-04 08.39.49.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130073" y="6022788"/>
            <a:ext cx="2819400" cy="330200"/>
          </a:xfrm>
          <a:prstGeom prst="rect">
            <a:avLst/>
          </a:prstGeom>
        </p:spPr>
      </p:pic>
      <p:sp>
        <p:nvSpPr>
          <p:cNvPr id="15" name="TextBox 14"/>
          <p:cNvSpPr txBox="1"/>
          <p:nvPr/>
        </p:nvSpPr>
        <p:spPr>
          <a:xfrm>
            <a:off x="5954889" y="1383643"/>
            <a:ext cx="2483555" cy="1077218"/>
          </a:xfrm>
          <a:prstGeom prst="rect">
            <a:avLst/>
          </a:prstGeom>
          <a:noFill/>
        </p:spPr>
        <p:txBody>
          <a:bodyPr wrap="square" rtlCol="0">
            <a:spAutoFit/>
          </a:bodyPr>
          <a:lstStyle/>
          <a:p>
            <a:pPr algn="just"/>
            <a:r>
              <a:rPr lang="en-US" sz="1600" dirty="0" smtClean="0">
                <a:solidFill>
                  <a:srgbClr val="000000"/>
                </a:solidFill>
              </a:rPr>
              <a:t>Where omega(</a:t>
            </a:r>
            <a:r>
              <a:rPr lang="en-US" sz="1600" dirty="0" err="1" smtClean="0">
                <a:solidFill>
                  <a:srgbClr val="000000"/>
                </a:solidFill>
              </a:rPr>
              <a:t>n,m</a:t>
            </a:r>
            <a:r>
              <a:rPr lang="en-US" sz="1600" dirty="0" smtClean="0">
                <a:solidFill>
                  <a:srgbClr val="000000"/>
                </a:solidFill>
              </a:rPr>
              <a:t>) is the object mask, mxx and </a:t>
            </a:r>
            <a:r>
              <a:rPr lang="en-US" sz="1600" dirty="0" err="1" smtClean="0">
                <a:solidFill>
                  <a:srgbClr val="000000"/>
                </a:solidFill>
              </a:rPr>
              <a:t>myy</a:t>
            </a:r>
            <a:r>
              <a:rPr lang="en-US" sz="1600" dirty="0" smtClean="0">
                <a:solidFill>
                  <a:srgbClr val="000000"/>
                </a:solidFill>
              </a:rPr>
              <a:t> indicate second moments of x and y</a:t>
            </a:r>
            <a:endParaRPr lang="en-US" sz="1600" dirty="0">
              <a:solidFill>
                <a:srgbClr val="000000"/>
              </a:solidFill>
            </a:endParaRPr>
          </a:p>
        </p:txBody>
      </p:sp>
    </p:spTree>
    <p:extLst>
      <p:ext uri="{BB962C8B-B14F-4D97-AF65-F5344CB8AC3E}">
        <p14:creationId xmlns:p14="http://schemas.microsoft.com/office/powerpoint/2010/main" val="196890319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11"/>
          <p:cNvSpPr>
            <a:spLocks noGrp="1"/>
          </p:cNvSpPr>
          <p:nvPr>
            <p:ph idx="1"/>
          </p:nvPr>
        </p:nvSpPr>
        <p:spPr/>
        <p:txBody>
          <a:bodyPr/>
          <a:lstStyle/>
          <a:p>
            <a:r>
              <a:rPr lang="en-US" b="1" dirty="0" smtClean="0"/>
              <a:t>Shape-based extraction</a:t>
            </a:r>
            <a:endParaRPr lang="en-US" b="1" dirty="0"/>
          </a:p>
        </p:txBody>
      </p:sp>
      <p:sp>
        <p:nvSpPr>
          <p:cNvPr id="13" name="Title 12"/>
          <p:cNvSpPr>
            <a:spLocks noGrp="1"/>
          </p:cNvSpPr>
          <p:nvPr>
            <p:ph type="title"/>
          </p:nvPr>
        </p:nvSpPr>
        <p:spPr/>
        <p:txBody>
          <a:bodyPr/>
          <a:lstStyle/>
          <a:p>
            <a:r>
              <a:rPr lang="en-US" b="1" dirty="0" smtClean="0"/>
              <a:t>Features extraction</a:t>
            </a:r>
            <a:endParaRPr lang="en-US" b="1" dirty="0"/>
          </a:p>
        </p:txBody>
      </p:sp>
      <p:sp>
        <p:nvSpPr>
          <p:cNvPr id="5" name="Content Placeholder 11"/>
          <p:cNvSpPr txBox="1">
            <a:spLocks/>
          </p:cNvSpPr>
          <p:nvPr/>
        </p:nvSpPr>
        <p:spPr>
          <a:xfrm>
            <a:off x="4" y="1525384"/>
            <a:ext cx="9143999" cy="4488928"/>
          </a:xfrm>
          <a:prstGeom prst="rect">
            <a:avLst/>
          </a:prstGeom>
        </p:spPr>
        <p:txBody>
          <a:bodyPr vert="horz" lIns="274320" tIns="45720" rIns="274320" bIns="45720" rtlCol="0">
            <a:noAutofit/>
          </a:bodyPr>
          <a:lstStyle>
            <a:lvl1pPr marL="0" indent="0" algn="l" defTabSz="457177" rtl="0" eaLnBrk="1" latinLnBrk="0" hangingPunct="1">
              <a:spcBef>
                <a:spcPct val="20000"/>
              </a:spcBef>
              <a:spcAft>
                <a:spcPts val="601"/>
              </a:spcAft>
              <a:buFontTx/>
              <a:buNone/>
              <a:defRPr sz="2400" kern="1200">
                <a:solidFill>
                  <a:srgbClr val="262626"/>
                </a:solidFill>
                <a:latin typeface="+mn-lt"/>
                <a:ea typeface="+mn-ea"/>
                <a:cs typeface="+mn-cs"/>
              </a:defRPr>
            </a:lvl1pPr>
            <a:lvl2pPr marL="466322" indent="-285737" algn="l" defTabSz="457177" rtl="0" eaLnBrk="1" latinLnBrk="0" hangingPunct="1">
              <a:spcBef>
                <a:spcPct val="20000"/>
              </a:spcBef>
              <a:spcAft>
                <a:spcPts val="601"/>
              </a:spcAft>
              <a:buFont typeface="Lucida Grande"/>
              <a:buChar char="•"/>
              <a:defRPr sz="2100" kern="1200">
                <a:solidFill>
                  <a:srgbClr val="262626"/>
                </a:solidFill>
                <a:latin typeface="+mn-lt"/>
                <a:ea typeface="+mn-ea"/>
                <a:cs typeface="+mn-cs"/>
              </a:defRPr>
            </a:lvl2pPr>
            <a:lvl3pPr marL="1142943" indent="-228589" algn="l" defTabSz="457177" rtl="0" eaLnBrk="1" latinLnBrk="0" hangingPunct="1">
              <a:spcBef>
                <a:spcPct val="20000"/>
              </a:spcBef>
              <a:spcAft>
                <a:spcPts val="601"/>
              </a:spcAft>
              <a:buFont typeface="Arial"/>
              <a:buChar char="•"/>
              <a:defRPr sz="2100" kern="1200">
                <a:solidFill>
                  <a:srgbClr val="262626"/>
                </a:solidFill>
                <a:latin typeface="+mn-lt"/>
                <a:ea typeface="+mn-ea"/>
                <a:cs typeface="+mn-cs"/>
              </a:defRPr>
            </a:lvl3pPr>
            <a:lvl4pPr marL="1600121" indent="-228589" algn="l" defTabSz="457177" rtl="0" eaLnBrk="1" latinLnBrk="0" hangingPunct="1">
              <a:spcBef>
                <a:spcPct val="20000"/>
              </a:spcBef>
              <a:buFont typeface="Arial"/>
              <a:buChar char="–"/>
              <a:defRPr sz="2400" kern="1200">
                <a:solidFill>
                  <a:schemeClr val="bg1"/>
                </a:solidFill>
                <a:latin typeface="Roboto Light"/>
                <a:ea typeface="+mn-ea"/>
                <a:cs typeface="+mn-cs"/>
              </a:defRPr>
            </a:lvl4pPr>
            <a:lvl5pPr marL="2057298" indent="-228589" algn="l" defTabSz="457177" rtl="0" eaLnBrk="1" latinLnBrk="0" hangingPunct="1">
              <a:spcBef>
                <a:spcPct val="20000"/>
              </a:spcBef>
              <a:buFont typeface="Arial"/>
              <a:buChar char="»"/>
              <a:defRPr sz="2400" kern="1200">
                <a:solidFill>
                  <a:schemeClr val="bg1"/>
                </a:solidFill>
                <a:latin typeface="Roboto Light"/>
                <a:ea typeface="+mn-ea"/>
                <a:cs typeface="+mn-cs"/>
              </a:defRPr>
            </a:lvl5pPr>
            <a:lvl6pPr marL="2514476" indent="-228589" algn="l" defTabSz="457177" rtl="0" eaLnBrk="1" latinLnBrk="0" hangingPunct="1">
              <a:spcBef>
                <a:spcPct val="20000"/>
              </a:spcBef>
              <a:buFont typeface="Arial"/>
              <a:buChar char="•"/>
              <a:defRPr sz="2000" kern="1200">
                <a:solidFill>
                  <a:schemeClr val="tx1"/>
                </a:solidFill>
                <a:latin typeface="+mn-lt"/>
                <a:ea typeface="+mn-ea"/>
                <a:cs typeface="+mn-cs"/>
              </a:defRPr>
            </a:lvl6pPr>
            <a:lvl7pPr marL="2971652" indent="-228589" algn="l" defTabSz="457177" rtl="0" eaLnBrk="1" latinLnBrk="0" hangingPunct="1">
              <a:spcBef>
                <a:spcPct val="20000"/>
              </a:spcBef>
              <a:buFont typeface="Arial"/>
              <a:buChar char="•"/>
              <a:defRPr sz="2000" kern="1200">
                <a:solidFill>
                  <a:schemeClr val="tx1"/>
                </a:solidFill>
                <a:latin typeface="+mn-lt"/>
                <a:ea typeface="+mn-ea"/>
                <a:cs typeface="+mn-cs"/>
              </a:defRPr>
            </a:lvl7pPr>
            <a:lvl8pPr marL="3428829" indent="-228589" algn="l" defTabSz="457177" rtl="0" eaLnBrk="1" latinLnBrk="0" hangingPunct="1">
              <a:spcBef>
                <a:spcPct val="20000"/>
              </a:spcBef>
              <a:buFont typeface="Arial"/>
              <a:buChar char="•"/>
              <a:defRPr sz="2000" kern="1200">
                <a:solidFill>
                  <a:schemeClr val="tx1"/>
                </a:solidFill>
                <a:latin typeface="+mn-lt"/>
                <a:ea typeface="+mn-ea"/>
                <a:cs typeface="+mn-cs"/>
              </a:defRPr>
            </a:lvl8pPr>
            <a:lvl9pPr marL="3886007" indent="-228589" algn="l" defTabSz="457177"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lnSpc>
                <a:spcPct val="70000"/>
              </a:lnSpc>
              <a:buFont typeface="Arial"/>
              <a:buChar char="•"/>
            </a:pPr>
            <a:r>
              <a:rPr lang="en-US" sz="1600" dirty="0" smtClean="0"/>
              <a:t>Mathematical formulation of shape features-</a:t>
            </a:r>
          </a:p>
          <a:p>
            <a:pPr marL="180585" lvl="1" indent="0">
              <a:lnSpc>
                <a:spcPct val="150000"/>
              </a:lnSpc>
              <a:buNone/>
            </a:pPr>
            <a:r>
              <a:rPr lang="en-US" sz="1600" dirty="0" smtClean="0"/>
              <a:t>10. Extent - </a:t>
            </a:r>
          </a:p>
          <a:p>
            <a:pPr marL="180585" lvl="1" indent="0">
              <a:lnSpc>
                <a:spcPct val="150000"/>
              </a:lnSpc>
              <a:buNone/>
            </a:pPr>
            <a:r>
              <a:rPr lang="en-US" sz="1600" dirty="0" smtClean="0"/>
              <a:t>11. Perimeter -  </a:t>
            </a:r>
            <a:endParaRPr lang="en-US" sz="1600" dirty="0"/>
          </a:p>
        </p:txBody>
      </p:sp>
      <p:pic>
        <p:nvPicPr>
          <p:cNvPr id="3" name="Picture 2" descr="Screenshot 2016-04-04 08.39.57.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17133" y="1889478"/>
            <a:ext cx="1930400" cy="482600"/>
          </a:xfrm>
          <a:prstGeom prst="rect">
            <a:avLst/>
          </a:prstGeom>
        </p:spPr>
      </p:pic>
      <p:pic>
        <p:nvPicPr>
          <p:cNvPr id="4" name="Picture 3" descr="Screenshot 2016-04-04 08.40.15.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22450" y="2253544"/>
            <a:ext cx="4889500" cy="685800"/>
          </a:xfrm>
          <a:prstGeom prst="rect">
            <a:avLst/>
          </a:prstGeom>
        </p:spPr>
      </p:pic>
      <p:sp>
        <p:nvSpPr>
          <p:cNvPr id="7" name="TextBox 6"/>
          <p:cNvSpPr txBox="1"/>
          <p:nvPr/>
        </p:nvSpPr>
        <p:spPr>
          <a:xfrm>
            <a:off x="8356349" y="6040627"/>
            <a:ext cx="588476" cy="246221"/>
          </a:xfrm>
          <a:prstGeom prst="rect">
            <a:avLst/>
          </a:prstGeom>
          <a:noFill/>
        </p:spPr>
        <p:txBody>
          <a:bodyPr wrap="square" rtlCol="0">
            <a:spAutoFit/>
          </a:bodyPr>
          <a:lstStyle/>
          <a:p>
            <a:r>
              <a:rPr lang="en-US" sz="1000" dirty="0" smtClean="0">
                <a:solidFill>
                  <a:schemeClr val="bg1"/>
                </a:solidFill>
                <a:hlinkClick r:id="rId5" action="ppaction://hlinksldjump"/>
              </a:rPr>
              <a:t>Link</a:t>
            </a:r>
            <a:endParaRPr lang="en-US" sz="1000" dirty="0">
              <a:solidFill>
                <a:schemeClr val="bg1"/>
              </a:solidFill>
            </a:endParaRPr>
          </a:p>
        </p:txBody>
      </p:sp>
    </p:spTree>
    <p:extLst>
      <p:ext uri="{BB962C8B-B14F-4D97-AF65-F5344CB8AC3E}">
        <p14:creationId xmlns:p14="http://schemas.microsoft.com/office/powerpoint/2010/main" val="72652191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b="1" dirty="0" smtClean="0"/>
              <a:t>TEXTURE-BASED extraction</a:t>
            </a:r>
            <a:endParaRPr lang="en-US" b="1" dirty="0"/>
          </a:p>
        </p:txBody>
      </p:sp>
      <p:sp>
        <p:nvSpPr>
          <p:cNvPr id="4" name="Content Placeholder 11"/>
          <p:cNvSpPr txBox="1">
            <a:spLocks/>
          </p:cNvSpPr>
          <p:nvPr/>
        </p:nvSpPr>
        <p:spPr>
          <a:xfrm>
            <a:off x="152405" y="1151473"/>
            <a:ext cx="3578768" cy="5164665"/>
          </a:xfrm>
          <a:prstGeom prst="rect">
            <a:avLst/>
          </a:prstGeom>
        </p:spPr>
        <p:txBody>
          <a:bodyPr vert="horz" lIns="274320" tIns="45720" rIns="274320" bIns="45720" rtlCol="0">
            <a:noAutofit/>
          </a:bodyPr>
          <a:lstStyle>
            <a:lvl1pPr marL="0" indent="0" algn="l" defTabSz="457177" rtl="0" eaLnBrk="1" latinLnBrk="0" hangingPunct="1">
              <a:spcBef>
                <a:spcPct val="20000"/>
              </a:spcBef>
              <a:spcAft>
                <a:spcPts val="601"/>
              </a:spcAft>
              <a:buFontTx/>
              <a:buNone/>
              <a:defRPr sz="2400" kern="1200">
                <a:solidFill>
                  <a:srgbClr val="262626"/>
                </a:solidFill>
                <a:latin typeface="+mn-lt"/>
                <a:ea typeface="+mn-ea"/>
                <a:cs typeface="+mn-cs"/>
              </a:defRPr>
            </a:lvl1pPr>
            <a:lvl2pPr marL="466322" indent="-285737" algn="l" defTabSz="457177" rtl="0" eaLnBrk="1" latinLnBrk="0" hangingPunct="1">
              <a:spcBef>
                <a:spcPct val="20000"/>
              </a:spcBef>
              <a:spcAft>
                <a:spcPts val="601"/>
              </a:spcAft>
              <a:buFont typeface="Lucida Grande"/>
              <a:buChar char="•"/>
              <a:defRPr sz="2100" kern="1200">
                <a:solidFill>
                  <a:srgbClr val="262626"/>
                </a:solidFill>
                <a:latin typeface="+mn-lt"/>
                <a:ea typeface="+mn-ea"/>
                <a:cs typeface="+mn-cs"/>
              </a:defRPr>
            </a:lvl2pPr>
            <a:lvl3pPr marL="1142943" indent="-228589" algn="l" defTabSz="457177" rtl="0" eaLnBrk="1" latinLnBrk="0" hangingPunct="1">
              <a:spcBef>
                <a:spcPct val="20000"/>
              </a:spcBef>
              <a:spcAft>
                <a:spcPts val="601"/>
              </a:spcAft>
              <a:buFont typeface="Arial"/>
              <a:buChar char="•"/>
              <a:defRPr sz="2100" kern="1200">
                <a:solidFill>
                  <a:srgbClr val="262626"/>
                </a:solidFill>
                <a:latin typeface="+mn-lt"/>
                <a:ea typeface="+mn-ea"/>
                <a:cs typeface="+mn-cs"/>
              </a:defRPr>
            </a:lvl3pPr>
            <a:lvl4pPr marL="1600121" indent="-228589" algn="l" defTabSz="457177" rtl="0" eaLnBrk="1" latinLnBrk="0" hangingPunct="1">
              <a:spcBef>
                <a:spcPct val="20000"/>
              </a:spcBef>
              <a:buFont typeface="Arial"/>
              <a:buChar char="–"/>
              <a:defRPr sz="2400" kern="1200">
                <a:solidFill>
                  <a:schemeClr val="bg1"/>
                </a:solidFill>
                <a:latin typeface="Roboto Light"/>
                <a:ea typeface="+mn-ea"/>
                <a:cs typeface="+mn-cs"/>
              </a:defRPr>
            </a:lvl4pPr>
            <a:lvl5pPr marL="2057298" indent="-228589" algn="l" defTabSz="457177" rtl="0" eaLnBrk="1" latinLnBrk="0" hangingPunct="1">
              <a:spcBef>
                <a:spcPct val="20000"/>
              </a:spcBef>
              <a:buFont typeface="Arial"/>
              <a:buChar char="»"/>
              <a:defRPr sz="2400" kern="1200">
                <a:solidFill>
                  <a:schemeClr val="bg1"/>
                </a:solidFill>
                <a:latin typeface="Roboto Light"/>
                <a:ea typeface="+mn-ea"/>
                <a:cs typeface="+mn-cs"/>
              </a:defRPr>
            </a:lvl5pPr>
            <a:lvl6pPr marL="2514476" indent="-228589" algn="l" defTabSz="457177" rtl="0" eaLnBrk="1" latinLnBrk="0" hangingPunct="1">
              <a:spcBef>
                <a:spcPct val="20000"/>
              </a:spcBef>
              <a:buFont typeface="Arial"/>
              <a:buChar char="•"/>
              <a:defRPr sz="2000" kern="1200">
                <a:solidFill>
                  <a:schemeClr val="tx1"/>
                </a:solidFill>
                <a:latin typeface="+mn-lt"/>
                <a:ea typeface="+mn-ea"/>
                <a:cs typeface="+mn-cs"/>
              </a:defRPr>
            </a:lvl6pPr>
            <a:lvl7pPr marL="2971652" indent="-228589" algn="l" defTabSz="457177" rtl="0" eaLnBrk="1" latinLnBrk="0" hangingPunct="1">
              <a:spcBef>
                <a:spcPct val="20000"/>
              </a:spcBef>
              <a:buFont typeface="Arial"/>
              <a:buChar char="•"/>
              <a:defRPr sz="2000" kern="1200">
                <a:solidFill>
                  <a:schemeClr val="tx1"/>
                </a:solidFill>
                <a:latin typeface="+mn-lt"/>
                <a:ea typeface="+mn-ea"/>
                <a:cs typeface="+mn-cs"/>
              </a:defRPr>
            </a:lvl7pPr>
            <a:lvl8pPr marL="3428829" indent="-228589" algn="l" defTabSz="457177" rtl="0" eaLnBrk="1" latinLnBrk="0" hangingPunct="1">
              <a:spcBef>
                <a:spcPct val="20000"/>
              </a:spcBef>
              <a:buFont typeface="Arial"/>
              <a:buChar char="•"/>
              <a:defRPr sz="2000" kern="1200">
                <a:solidFill>
                  <a:schemeClr val="tx1"/>
                </a:solidFill>
                <a:latin typeface="+mn-lt"/>
                <a:ea typeface="+mn-ea"/>
                <a:cs typeface="+mn-cs"/>
              </a:defRPr>
            </a:lvl8pPr>
            <a:lvl9pPr marL="3886007" indent="-228589" algn="l" defTabSz="457177" rtl="0" eaLnBrk="1" latinLnBrk="0" hangingPunct="1">
              <a:spcBef>
                <a:spcPct val="20000"/>
              </a:spcBef>
              <a:buFont typeface="Arial"/>
              <a:buChar char="•"/>
              <a:defRPr sz="2000" kern="1200">
                <a:solidFill>
                  <a:schemeClr val="tx1"/>
                </a:solidFill>
                <a:latin typeface="+mn-lt"/>
                <a:ea typeface="+mn-ea"/>
                <a:cs typeface="+mn-cs"/>
              </a:defRPr>
            </a:lvl9pPr>
          </a:lstStyle>
          <a:p>
            <a:r>
              <a:rPr lang="de-DE" sz="1600" dirty="0" err="1" smtClean="0"/>
              <a:t>Autocorrelation</a:t>
            </a:r>
            <a:endParaRPr lang="de-DE" sz="1600" dirty="0" smtClean="0"/>
          </a:p>
          <a:p>
            <a:r>
              <a:rPr lang="de-DE" sz="1600" dirty="0" err="1" smtClean="0"/>
              <a:t>Contrast</a:t>
            </a:r>
            <a:endParaRPr lang="de-DE" sz="1600" dirty="0" smtClean="0"/>
          </a:p>
          <a:p>
            <a:r>
              <a:rPr lang="de-DE" sz="1600" dirty="0" err="1" smtClean="0"/>
              <a:t>Correlation</a:t>
            </a:r>
            <a:endParaRPr lang="de-DE" sz="1600" dirty="0" smtClean="0"/>
          </a:p>
          <a:p>
            <a:r>
              <a:rPr lang="de-DE" sz="1600" dirty="0" smtClean="0"/>
              <a:t>Cluster </a:t>
            </a:r>
            <a:r>
              <a:rPr lang="de-DE" sz="1600" dirty="0" err="1" smtClean="0"/>
              <a:t>Prominence</a:t>
            </a:r>
            <a:endParaRPr lang="de-DE" sz="1600" dirty="0" smtClean="0"/>
          </a:p>
          <a:p>
            <a:r>
              <a:rPr lang="de-DE" sz="1600" dirty="0" smtClean="0"/>
              <a:t>Cluster </a:t>
            </a:r>
            <a:r>
              <a:rPr lang="de-DE" sz="1600" dirty="0" err="1" smtClean="0"/>
              <a:t>Shade</a:t>
            </a:r>
            <a:endParaRPr lang="de-DE" sz="1600" dirty="0" smtClean="0"/>
          </a:p>
          <a:p>
            <a:r>
              <a:rPr lang="de-DE" sz="1600" dirty="0" err="1" smtClean="0"/>
              <a:t>Dissimilarity</a:t>
            </a:r>
            <a:endParaRPr lang="de-DE" sz="1600" dirty="0" smtClean="0"/>
          </a:p>
          <a:p>
            <a:r>
              <a:rPr lang="de-DE" sz="1600" dirty="0" err="1" smtClean="0"/>
              <a:t>Energy</a:t>
            </a:r>
            <a:r>
              <a:rPr lang="de-DE" sz="1600" dirty="0" smtClean="0"/>
              <a:t> (angular </a:t>
            </a:r>
            <a:r>
              <a:rPr lang="de-DE" sz="1600" dirty="0" err="1" smtClean="0"/>
              <a:t>second</a:t>
            </a:r>
            <a:r>
              <a:rPr lang="de-DE" sz="1600" dirty="0" smtClean="0"/>
              <a:t> </a:t>
            </a:r>
            <a:r>
              <a:rPr lang="de-DE" sz="1600" dirty="0" err="1" smtClean="0"/>
              <a:t>moment</a:t>
            </a:r>
            <a:r>
              <a:rPr lang="de-DE" sz="1600" dirty="0" smtClean="0"/>
              <a:t>)</a:t>
            </a:r>
          </a:p>
          <a:p>
            <a:r>
              <a:rPr lang="de-DE" sz="1600" dirty="0" err="1" smtClean="0"/>
              <a:t>Entropy</a:t>
            </a:r>
            <a:endParaRPr lang="de-DE" sz="1600" dirty="0" smtClean="0"/>
          </a:p>
          <a:p>
            <a:r>
              <a:rPr lang="de-DE" sz="1600" dirty="0" err="1" smtClean="0"/>
              <a:t>Homogeneity</a:t>
            </a:r>
            <a:endParaRPr lang="de-DE" sz="1600" dirty="0" smtClean="0"/>
          </a:p>
          <a:p>
            <a:r>
              <a:rPr lang="de-DE" sz="1600" dirty="0" smtClean="0"/>
              <a:t>Maximum </a:t>
            </a:r>
            <a:r>
              <a:rPr lang="de-DE" sz="1600" dirty="0" err="1" smtClean="0"/>
              <a:t>Probability</a:t>
            </a:r>
            <a:endParaRPr lang="de-DE" sz="1600" dirty="0" smtClean="0"/>
          </a:p>
          <a:p>
            <a:r>
              <a:rPr lang="de-DE" sz="1600" dirty="0" err="1" smtClean="0"/>
              <a:t>Variance</a:t>
            </a:r>
            <a:endParaRPr lang="de-DE" sz="1600" dirty="0" smtClean="0"/>
          </a:p>
          <a:p>
            <a:r>
              <a:rPr lang="en-US" sz="1600" dirty="0" smtClean="0"/>
              <a:t>Information measure of correlation</a:t>
            </a:r>
          </a:p>
          <a:p>
            <a:r>
              <a:rPr lang="en-US" sz="1600" dirty="0" smtClean="0"/>
              <a:t>Inverse difference</a:t>
            </a:r>
          </a:p>
          <a:p>
            <a:r>
              <a:rPr lang="en-US" sz="1600" dirty="0" smtClean="0"/>
              <a:t>Inverse difference moment</a:t>
            </a:r>
            <a:endParaRPr lang="en-US" sz="1600" dirty="0"/>
          </a:p>
        </p:txBody>
      </p:sp>
      <p:pic>
        <p:nvPicPr>
          <p:cNvPr id="2" name="Picture 1"/>
          <p:cNvPicPr>
            <a:picLocks noChangeAspect="1"/>
          </p:cNvPicPr>
          <p:nvPr/>
        </p:nvPicPr>
        <p:blipFill>
          <a:blip r:embed="rId3"/>
          <a:stretch>
            <a:fillRect/>
          </a:stretch>
        </p:blipFill>
        <p:spPr>
          <a:xfrm>
            <a:off x="1860410" y="1163748"/>
            <a:ext cx="1217327" cy="441907"/>
          </a:xfrm>
          <a:prstGeom prst="rect">
            <a:avLst/>
          </a:prstGeom>
        </p:spPr>
      </p:pic>
      <p:pic>
        <p:nvPicPr>
          <p:cNvPr id="3" name="Picture 2"/>
          <p:cNvPicPr>
            <a:picLocks noChangeAspect="1"/>
          </p:cNvPicPr>
          <p:nvPr/>
        </p:nvPicPr>
        <p:blipFill>
          <a:blip r:embed="rId4"/>
          <a:stretch>
            <a:fillRect/>
          </a:stretch>
        </p:blipFill>
        <p:spPr>
          <a:xfrm>
            <a:off x="1448270" y="1715244"/>
            <a:ext cx="1473349" cy="549031"/>
          </a:xfrm>
          <a:prstGeom prst="rect">
            <a:avLst/>
          </a:prstGeom>
        </p:spPr>
      </p:pic>
      <p:pic>
        <p:nvPicPr>
          <p:cNvPr id="5" name="Picture 4"/>
          <p:cNvPicPr>
            <a:picLocks noChangeAspect="1"/>
          </p:cNvPicPr>
          <p:nvPr/>
        </p:nvPicPr>
        <p:blipFill>
          <a:blip r:embed="rId5"/>
          <a:stretch>
            <a:fillRect/>
          </a:stretch>
        </p:blipFill>
        <p:spPr>
          <a:xfrm>
            <a:off x="2120207" y="2264275"/>
            <a:ext cx="2345473" cy="444218"/>
          </a:xfrm>
          <a:prstGeom prst="rect">
            <a:avLst/>
          </a:prstGeom>
        </p:spPr>
      </p:pic>
      <p:pic>
        <p:nvPicPr>
          <p:cNvPr id="6" name="Picture 5"/>
          <p:cNvPicPr>
            <a:picLocks noChangeAspect="1"/>
          </p:cNvPicPr>
          <p:nvPr/>
        </p:nvPicPr>
        <p:blipFill>
          <a:blip r:embed="rId6"/>
          <a:stretch>
            <a:fillRect/>
          </a:stretch>
        </p:blipFill>
        <p:spPr>
          <a:xfrm>
            <a:off x="1626225" y="2686090"/>
            <a:ext cx="2127250" cy="388243"/>
          </a:xfrm>
          <a:prstGeom prst="rect">
            <a:avLst/>
          </a:prstGeom>
        </p:spPr>
      </p:pic>
      <p:pic>
        <p:nvPicPr>
          <p:cNvPr id="7" name="Picture 6"/>
          <p:cNvPicPr>
            <a:picLocks noChangeAspect="1"/>
          </p:cNvPicPr>
          <p:nvPr/>
        </p:nvPicPr>
        <p:blipFill>
          <a:blip r:embed="rId7"/>
          <a:stretch>
            <a:fillRect/>
          </a:stretch>
        </p:blipFill>
        <p:spPr>
          <a:xfrm>
            <a:off x="3226037" y="3423999"/>
            <a:ext cx="1121782" cy="419598"/>
          </a:xfrm>
          <a:prstGeom prst="rect">
            <a:avLst/>
          </a:prstGeom>
        </p:spPr>
      </p:pic>
      <p:pic>
        <p:nvPicPr>
          <p:cNvPr id="8" name="Picture 7"/>
          <p:cNvPicPr>
            <a:picLocks noChangeAspect="1"/>
          </p:cNvPicPr>
          <p:nvPr/>
        </p:nvPicPr>
        <p:blipFill>
          <a:blip r:embed="rId8"/>
          <a:stretch>
            <a:fillRect/>
          </a:stretch>
        </p:blipFill>
        <p:spPr>
          <a:xfrm>
            <a:off x="1136963" y="3754488"/>
            <a:ext cx="1939848" cy="409251"/>
          </a:xfrm>
          <a:prstGeom prst="rect">
            <a:avLst/>
          </a:prstGeom>
        </p:spPr>
      </p:pic>
      <p:pic>
        <p:nvPicPr>
          <p:cNvPr id="9" name="Picture 8"/>
          <p:cNvPicPr>
            <a:picLocks noChangeAspect="1"/>
          </p:cNvPicPr>
          <p:nvPr/>
        </p:nvPicPr>
        <p:blipFill>
          <a:blip r:embed="rId9"/>
          <a:stretch>
            <a:fillRect/>
          </a:stretch>
        </p:blipFill>
        <p:spPr>
          <a:xfrm>
            <a:off x="2294756" y="4526588"/>
            <a:ext cx="908979" cy="314993"/>
          </a:xfrm>
          <a:prstGeom prst="rect">
            <a:avLst/>
          </a:prstGeom>
        </p:spPr>
      </p:pic>
      <p:grpSp>
        <p:nvGrpSpPr>
          <p:cNvPr id="15" name="Group 14"/>
          <p:cNvGrpSpPr/>
          <p:nvPr/>
        </p:nvGrpSpPr>
        <p:grpSpPr>
          <a:xfrm>
            <a:off x="1964019" y="5476527"/>
            <a:ext cx="1115896" cy="461425"/>
            <a:chOff x="1964019" y="5476527"/>
            <a:chExt cx="1115896" cy="461425"/>
          </a:xfrm>
        </p:grpSpPr>
        <p:pic>
          <p:nvPicPr>
            <p:cNvPr id="11" name="Picture 10"/>
            <p:cNvPicPr>
              <a:picLocks noChangeAspect="1"/>
            </p:cNvPicPr>
            <p:nvPr/>
          </p:nvPicPr>
          <p:blipFill rotWithShape="1">
            <a:blip r:embed="rId10"/>
            <a:srcRect t="9234" b="9617"/>
            <a:stretch/>
          </p:blipFill>
          <p:spPr>
            <a:xfrm>
              <a:off x="1964019" y="5505952"/>
              <a:ext cx="1115896" cy="432000"/>
            </a:xfrm>
            <a:prstGeom prst="rect">
              <a:avLst/>
            </a:prstGeom>
          </p:spPr>
        </p:pic>
        <p:pic>
          <p:nvPicPr>
            <p:cNvPr id="14" name="Picture 13"/>
            <p:cNvPicPr>
              <a:picLocks noChangeAspect="1"/>
            </p:cNvPicPr>
            <p:nvPr/>
          </p:nvPicPr>
          <p:blipFill>
            <a:blip r:embed="rId11"/>
            <a:stretch>
              <a:fillRect/>
            </a:stretch>
          </p:blipFill>
          <p:spPr>
            <a:xfrm>
              <a:off x="2413233" y="5476527"/>
              <a:ext cx="452546" cy="239583"/>
            </a:xfrm>
            <a:prstGeom prst="rect">
              <a:avLst/>
            </a:prstGeom>
          </p:spPr>
        </p:pic>
      </p:grpSp>
      <p:grpSp>
        <p:nvGrpSpPr>
          <p:cNvPr id="22" name="Group 21"/>
          <p:cNvGrpSpPr/>
          <p:nvPr/>
        </p:nvGrpSpPr>
        <p:grpSpPr>
          <a:xfrm>
            <a:off x="5015421" y="1151473"/>
            <a:ext cx="3578768" cy="1338510"/>
            <a:chOff x="5015421" y="1151473"/>
            <a:chExt cx="3578768" cy="1338510"/>
          </a:xfrm>
        </p:grpSpPr>
        <p:sp>
          <p:nvSpPr>
            <p:cNvPr id="17" name="Content Placeholder 11"/>
            <p:cNvSpPr txBox="1">
              <a:spLocks/>
            </p:cNvSpPr>
            <p:nvPr/>
          </p:nvSpPr>
          <p:spPr>
            <a:xfrm>
              <a:off x="5015421" y="1151473"/>
              <a:ext cx="3578768" cy="1338510"/>
            </a:xfrm>
            <a:prstGeom prst="rect">
              <a:avLst/>
            </a:prstGeom>
          </p:spPr>
          <p:txBody>
            <a:bodyPr vert="horz" lIns="274320" tIns="45720" rIns="274320" bIns="45720" rtlCol="0">
              <a:noAutofit/>
            </a:bodyPr>
            <a:lstStyle>
              <a:lvl1pPr marL="0" indent="0" algn="l" defTabSz="457177" rtl="0" eaLnBrk="1" latinLnBrk="0" hangingPunct="1">
                <a:spcBef>
                  <a:spcPct val="20000"/>
                </a:spcBef>
                <a:spcAft>
                  <a:spcPts val="601"/>
                </a:spcAft>
                <a:buFontTx/>
                <a:buNone/>
                <a:defRPr sz="2400" kern="1200">
                  <a:solidFill>
                    <a:srgbClr val="262626"/>
                  </a:solidFill>
                  <a:latin typeface="+mn-lt"/>
                  <a:ea typeface="+mn-ea"/>
                  <a:cs typeface="+mn-cs"/>
                </a:defRPr>
              </a:lvl1pPr>
              <a:lvl2pPr marL="466322" indent="-285737" algn="l" defTabSz="457177" rtl="0" eaLnBrk="1" latinLnBrk="0" hangingPunct="1">
                <a:spcBef>
                  <a:spcPct val="20000"/>
                </a:spcBef>
                <a:spcAft>
                  <a:spcPts val="601"/>
                </a:spcAft>
                <a:buFont typeface="Lucida Grande"/>
                <a:buChar char="•"/>
                <a:defRPr sz="2100" kern="1200">
                  <a:solidFill>
                    <a:srgbClr val="262626"/>
                  </a:solidFill>
                  <a:latin typeface="+mn-lt"/>
                  <a:ea typeface="+mn-ea"/>
                  <a:cs typeface="+mn-cs"/>
                </a:defRPr>
              </a:lvl2pPr>
              <a:lvl3pPr marL="1142943" indent="-228589" algn="l" defTabSz="457177" rtl="0" eaLnBrk="1" latinLnBrk="0" hangingPunct="1">
                <a:spcBef>
                  <a:spcPct val="20000"/>
                </a:spcBef>
                <a:spcAft>
                  <a:spcPts val="601"/>
                </a:spcAft>
                <a:buFont typeface="Arial"/>
                <a:buChar char="•"/>
                <a:defRPr sz="2100" kern="1200">
                  <a:solidFill>
                    <a:srgbClr val="262626"/>
                  </a:solidFill>
                  <a:latin typeface="+mn-lt"/>
                  <a:ea typeface="+mn-ea"/>
                  <a:cs typeface="+mn-cs"/>
                </a:defRPr>
              </a:lvl3pPr>
              <a:lvl4pPr marL="1600121" indent="-228589" algn="l" defTabSz="457177" rtl="0" eaLnBrk="1" latinLnBrk="0" hangingPunct="1">
                <a:spcBef>
                  <a:spcPct val="20000"/>
                </a:spcBef>
                <a:buFont typeface="Arial"/>
                <a:buChar char="–"/>
                <a:defRPr sz="2400" kern="1200">
                  <a:solidFill>
                    <a:schemeClr val="bg1"/>
                  </a:solidFill>
                  <a:latin typeface="Roboto Light"/>
                  <a:ea typeface="+mn-ea"/>
                  <a:cs typeface="+mn-cs"/>
                </a:defRPr>
              </a:lvl4pPr>
              <a:lvl5pPr marL="2057298" indent="-228589" algn="l" defTabSz="457177" rtl="0" eaLnBrk="1" latinLnBrk="0" hangingPunct="1">
                <a:spcBef>
                  <a:spcPct val="20000"/>
                </a:spcBef>
                <a:buFont typeface="Arial"/>
                <a:buChar char="»"/>
                <a:defRPr sz="2400" kern="1200">
                  <a:solidFill>
                    <a:schemeClr val="bg1"/>
                  </a:solidFill>
                  <a:latin typeface="Roboto Light"/>
                  <a:ea typeface="+mn-ea"/>
                  <a:cs typeface="+mn-cs"/>
                </a:defRPr>
              </a:lvl5pPr>
              <a:lvl6pPr marL="2514476" indent="-228589" algn="l" defTabSz="457177" rtl="0" eaLnBrk="1" latinLnBrk="0" hangingPunct="1">
                <a:spcBef>
                  <a:spcPct val="20000"/>
                </a:spcBef>
                <a:buFont typeface="Arial"/>
                <a:buChar char="•"/>
                <a:defRPr sz="2000" kern="1200">
                  <a:solidFill>
                    <a:schemeClr val="tx1"/>
                  </a:solidFill>
                  <a:latin typeface="+mn-lt"/>
                  <a:ea typeface="+mn-ea"/>
                  <a:cs typeface="+mn-cs"/>
                </a:defRPr>
              </a:lvl6pPr>
              <a:lvl7pPr marL="2971652" indent="-228589" algn="l" defTabSz="457177" rtl="0" eaLnBrk="1" latinLnBrk="0" hangingPunct="1">
                <a:spcBef>
                  <a:spcPct val="20000"/>
                </a:spcBef>
                <a:buFont typeface="Arial"/>
                <a:buChar char="•"/>
                <a:defRPr sz="2000" kern="1200">
                  <a:solidFill>
                    <a:schemeClr val="tx1"/>
                  </a:solidFill>
                  <a:latin typeface="+mn-lt"/>
                  <a:ea typeface="+mn-ea"/>
                  <a:cs typeface="+mn-cs"/>
                </a:defRPr>
              </a:lvl7pPr>
              <a:lvl8pPr marL="3428829" indent="-228589" algn="l" defTabSz="457177" rtl="0" eaLnBrk="1" latinLnBrk="0" hangingPunct="1">
                <a:spcBef>
                  <a:spcPct val="20000"/>
                </a:spcBef>
                <a:buFont typeface="Arial"/>
                <a:buChar char="•"/>
                <a:defRPr sz="2000" kern="1200">
                  <a:solidFill>
                    <a:schemeClr val="tx1"/>
                  </a:solidFill>
                  <a:latin typeface="+mn-lt"/>
                  <a:ea typeface="+mn-ea"/>
                  <a:cs typeface="+mn-cs"/>
                </a:defRPr>
              </a:lvl8pPr>
              <a:lvl9pPr marL="3886007" indent="-228589" algn="l" defTabSz="457177" rtl="0" eaLnBrk="1" latinLnBrk="0" hangingPunct="1">
                <a:spcBef>
                  <a:spcPct val="20000"/>
                </a:spcBef>
                <a:buFont typeface="Arial"/>
                <a:buChar char="•"/>
                <a:defRPr sz="2000" kern="1200">
                  <a:solidFill>
                    <a:schemeClr val="tx1"/>
                  </a:solidFill>
                  <a:latin typeface="+mn-lt"/>
                  <a:ea typeface="+mn-ea"/>
                  <a:cs typeface="+mn-cs"/>
                </a:defRPr>
              </a:lvl9pPr>
            </a:lstStyle>
            <a:p>
              <a:r>
                <a:rPr lang="fr-FR" sz="1600" dirty="0" err="1" smtClean="0"/>
                <a:t>Where</a:t>
              </a:r>
              <a:r>
                <a:rPr lang="fr-FR" sz="1600" dirty="0" smtClean="0"/>
                <a:t>         ,       ,        and       are </a:t>
              </a:r>
              <a:r>
                <a:rPr lang="fr-FR" sz="1600" dirty="0" err="1" smtClean="0"/>
                <a:t>respectively</a:t>
              </a:r>
              <a:r>
                <a:rPr lang="fr-FR" sz="1600" dirty="0" smtClean="0"/>
                <a:t> the </a:t>
              </a:r>
              <a:r>
                <a:rPr lang="fr-FR" sz="1600" dirty="0" err="1" smtClean="0"/>
                <a:t>mean</a:t>
              </a:r>
              <a:r>
                <a:rPr lang="fr-FR" sz="1600" dirty="0" smtClean="0"/>
                <a:t> and the standard </a:t>
              </a:r>
              <a:r>
                <a:rPr lang="fr-FR" sz="1600" dirty="0" err="1" smtClean="0"/>
                <a:t>deviation</a:t>
              </a:r>
              <a:r>
                <a:rPr lang="fr-FR" sz="1600" dirty="0" smtClean="0"/>
                <a:t> of the </a:t>
              </a:r>
              <a:r>
                <a:rPr lang="fr-FR" sz="1600" dirty="0" err="1" smtClean="0"/>
                <a:t>rows</a:t>
              </a:r>
              <a:r>
                <a:rPr lang="fr-FR" sz="1600" dirty="0" smtClean="0"/>
                <a:t> and </a:t>
              </a:r>
              <a:r>
                <a:rPr lang="fr-FR" sz="1600" dirty="0" err="1" smtClean="0"/>
                <a:t>columns</a:t>
              </a:r>
              <a:r>
                <a:rPr lang="fr-FR" sz="1600" dirty="0" smtClean="0"/>
                <a:t> of the matrix p(</a:t>
              </a:r>
              <a:r>
                <a:rPr lang="fr-FR" sz="1600" dirty="0" err="1" smtClean="0"/>
                <a:t>i,j</a:t>
              </a:r>
              <a:r>
                <a:rPr lang="fr-FR" sz="1600" dirty="0" smtClean="0"/>
                <a:t>), </a:t>
              </a:r>
              <a:r>
                <a:rPr lang="fr-FR" sz="1600" dirty="0" err="1" smtClean="0"/>
                <a:t>which</a:t>
              </a:r>
              <a:r>
                <a:rPr lang="fr-FR" sz="1600" dirty="0" smtClean="0"/>
                <a:t> </a:t>
              </a:r>
              <a:r>
                <a:rPr lang="fr-FR" sz="1600" dirty="0" err="1" smtClean="0"/>
                <a:t>is</a:t>
              </a:r>
              <a:r>
                <a:rPr lang="fr-FR" sz="1600" dirty="0" smtClean="0"/>
                <a:t> the (</a:t>
              </a:r>
              <a:r>
                <a:rPr lang="fr-FR" sz="1600" dirty="0" err="1" smtClean="0"/>
                <a:t>i,j</a:t>
              </a:r>
              <a:r>
                <a:rPr lang="fr-FR" sz="1600" dirty="0" smtClean="0"/>
                <a:t>)th entry of the GLCM.</a:t>
              </a:r>
              <a:endParaRPr lang="en-US" sz="1600" dirty="0"/>
            </a:p>
          </p:txBody>
        </p:sp>
        <p:pic>
          <p:nvPicPr>
            <p:cNvPr id="18" name="Picture 17"/>
            <p:cNvPicPr>
              <a:picLocks noChangeAspect="1"/>
            </p:cNvPicPr>
            <p:nvPr/>
          </p:nvPicPr>
          <p:blipFill>
            <a:blip r:embed="rId12"/>
            <a:stretch>
              <a:fillRect/>
            </a:stretch>
          </p:blipFill>
          <p:spPr>
            <a:xfrm>
              <a:off x="5872675" y="1204165"/>
              <a:ext cx="381000" cy="304800"/>
            </a:xfrm>
            <a:prstGeom prst="rect">
              <a:avLst/>
            </a:prstGeom>
          </p:spPr>
        </p:pic>
        <p:pic>
          <p:nvPicPr>
            <p:cNvPr id="19" name="Picture 18"/>
            <p:cNvPicPr>
              <a:picLocks noChangeAspect="1"/>
            </p:cNvPicPr>
            <p:nvPr/>
          </p:nvPicPr>
          <p:blipFill>
            <a:blip r:embed="rId13"/>
            <a:stretch>
              <a:fillRect/>
            </a:stretch>
          </p:blipFill>
          <p:spPr>
            <a:xfrm>
              <a:off x="6315796" y="1231187"/>
              <a:ext cx="311727" cy="242455"/>
            </a:xfrm>
            <a:prstGeom prst="rect">
              <a:avLst/>
            </a:prstGeom>
          </p:spPr>
        </p:pic>
        <p:pic>
          <p:nvPicPr>
            <p:cNvPr id="20" name="Picture 19"/>
            <p:cNvPicPr>
              <a:picLocks noChangeAspect="1"/>
            </p:cNvPicPr>
            <p:nvPr/>
          </p:nvPicPr>
          <p:blipFill>
            <a:blip r:embed="rId14"/>
            <a:stretch>
              <a:fillRect/>
            </a:stretch>
          </p:blipFill>
          <p:spPr>
            <a:xfrm>
              <a:off x="6689644" y="1218677"/>
              <a:ext cx="317500" cy="254000"/>
            </a:xfrm>
            <a:prstGeom prst="rect">
              <a:avLst/>
            </a:prstGeom>
          </p:spPr>
        </p:pic>
        <p:pic>
          <p:nvPicPr>
            <p:cNvPr id="21" name="Picture 20"/>
            <p:cNvPicPr>
              <a:picLocks noChangeAspect="1"/>
            </p:cNvPicPr>
            <p:nvPr/>
          </p:nvPicPr>
          <p:blipFill>
            <a:blip r:embed="rId15"/>
            <a:stretch>
              <a:fillRect/>
            </a:stretch>
          </p:blipFill>
          <p:spPr>
            <a:xfrm>
              <a:off x="7376349" y="1216865"/>
              <a:ext cx="304800" cy="279400"/>
            </a:xfrm>
            <a:prstGeom prst="rect">
              <a:avLst/>
            </a:prstGeom>
          </p:spPr>
        </p:pic>
      </p:grpSp>
    </p:spTree>
    <p:extLst>
      <p:ext uri="{BB962C8B-B14F-4D97-AF65-F5344CB8AC3E}">
        <p14:creationId xmlns:p14="http://schemas.microsoft.com/office/powerpoint/2010/main" val="28185894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11"/>
          <p:cNvSpPr>
            <a:spLocks noGrp="1"/>
          </p:cNvSpPr>
          <p:nvPr>
            <p:ph idx="1"/>
          </p:nvPr>
        </p:nvSpPr>
        <p:spPr/>
        <p:txBody>
          <a:bodyPr/>
          <a:lstStyle/>
          <a:p>
            <a:r>
              <a:rPr lang="en-US" dirty="0" smtClean="0"/>
              <a:t>Statistical Dependency(SD)</a:t>
            </a:r>
          </a:p>
          <a:p>
            <a:pPr marL="342900" indent="-342900">
              <a:buFont typeface="Arial"/>
              <a:buChar char="•"/>
            </a:pPr>
            <a:r>
              <a:rPr lang="en-US" dirty="0" smtClean="0"/>
              <a:t>Measures dependency between features and the associated class labels</a:t>
            </a:r>
          </a:p>
          <a:p>
            <a:pPr marL="342900" indent="-342900">
              <a:buFont typeface="Arial"/>
              <a:buChar char="•"/>
            </a:pPr>
            <a:endParaRPr lang="en-US" dirty="0" smtClean="0"/>
          </a:p>
          <a:p>
            <a:pPr marL="342900" indent="-342900">
              <a:buFont typeface="Arial"/>
              <a:buChar char="•"/>
            </a:pPr>
            <a:endParaRPr lang="en-US" dirty="0" smtClean="0"/>
          </a:p>
          <a:p>
            <a:pPr marL="285750" indent="-285750">
              <a:buFont typeface="Arial"/>
              <a:buChar char="•"/>
            </a:pPr>
            <a:r>
              <a:rPr lang="en-US" dirty="0" smtClean="0"/>
              <a:t>  Larger the SD, more the dependency</a:t>
            </a:r>
          </a:p>
          <a:p>
            <a:pPr marL="285750" indent="-285750">
              <a:buFont typeface="Arial"/>
              <a:buChar char="•"/>
            </a:pPr>
            <a:r>
              <a:rPr lang="en-US" dirty="0" smtClean="0"/>
              <a:t>  Thresholding on the ranked features based on the SD weights </a:t>
            </a:r>
          </a:p>
          <a:p>
            <a:pPr marL="285750" indent="-285750">
              <a:buFont typeface="Arial"/>
              <a:buChar char="•"/>
            </a:pPr>
            <a:r>
              <a:rPr lang="en-US" dirty="0"/>
              <a:t> </a:t>
            </a:r>
            <a:r>
              <a:rPr lang="en-US" dirty="0" smtClean="0"/>
              <a:t> Followed by PCA</a:t>
            </a:r>
            <a:endParaRPr lang="en-US" dirty="0"/>
          </a:p>
        </p:txBody>
      </p:sp>
      <p:sp>
        <p:nvSpPr>
          <p:cNvPr id="13" name="Title 12"/>
          <p:cNvSpPr>
            <a:spLocks noGrp="1"/>
          </p:cNvSpPr>
          <p:nvPr>
            <p:ph type="title"/>
          </p:nvPr>
        </p:nvSpPr>
        <p:spPr/>
        <p:txBody>
          <a:bodyPr/>
          <a:lstStyle/>
          <a:p>
            <a:r>
              <a:rPr lang="en-US" b="1" dirty="0" smtClean="0"/>
              <a:t>Features selection</a:t>
            </a:r>
            <a:endParaRPr lang="en-US" b="1" dirty="0"/>
          </a:p>
        </p:txBody>
      </p:sp>
      <p:pic>
        <p:nvPicPr>
          <p:cNvPr id="3" name="Picture 2"/>
          <p:cNvPicPr>
            <a:picLocks noChangeAspect="1"/>
          </p:cNvPicPr>
          <p:nvPr/>
        </p:nvPicPr>
        <p:blipFill>
          <a:blip r:embed="rId3"/>
          <a:stretch>
            <a:fillRect/>
          </a:stretch>
        </p:blipFill>
        <p:spPr>
          <a:xfrm>
            <a:off x="3196757" y="2181425"/>
            <a:ext cx="2387600" cy="698500"/>
          </a:xfrm>
          <a:prstGeom prst="rect">
            <a:avLst/>
          </a:prstGeom>
        </p:spPr>
      </p:pic>
    </p:spTree>
    <p:extLst>
      <p:ext uri="{BB962C8B-B14F-4D97-AF65-F5344CB8AC3E}">
        <p14:creationId xmlns:p14="http://schemas.microsoft.com/office/powerpoint/2010/main" val="115100271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b="1" dirty="0" smtClean="0"/>
              <a:t>Ultimate Goal: </a:t>
            </a:r>
            <a:r>
              <a:rPr lang="en-US" dirty="0" smtClean="0"/>
              <a:t>Cancer Clinical Decision Support enabled by Medical Image Processing of </a:t>
            </a:r>
            <a:r>
              <a:rPr lang="en-US" dirty="0" err="1" smtClean="0"/>
              <a:t>Histopathological</a:t>
            </a:r>
            <a:r>
              <a:rPr lang="en-US" dirty="0" smtClean="0"/>
              <a:t> Images</a:t>
            </a:r>
          </a:p>
          <a:p>
            <a:endParaRPr lang="en-US" dirty="0" smtClean="0"/>
          </a:p>
          <a:p>
            <a:r>
              <a:rPr lang="en-US" b="1" dirty="0" smtClean="0"/>
              <a:t>Previous Goals </a:t>
            </a:r>
            <a:r>
              <a:rPr lang="en-US" dirty="0" smtClean="0"/>
              <a:t>(Modules 1,2)</a:t>
            </a:r>
          </a:p>
          <a:p>
            <a:pPr marL="457200" indent="-457200">
              <a:buFont typeface="Arial" charset="0"/>
              <a:buChar char="•"/>
            </a:pPr>
            <a:r>
              <a:rPr lang="en-US" dirty="0" smtClean="0"/>
              <a:t>Image Segmentation</a:t>
            </a:r>
          </a:p>
          <a:p>
            <a:pPr marL="457200" indent="-457200">
              <a:buFont typeface="Arial" charset="0"/>
              <a:buChar char="•"/>
            </a:pPr>
            <a:r>
              <a:rPr lang="en-US" dirty="0" smtClean="0"/>
              <a:t>Feature Extraction</a:t>
            </a:r>
          </a:p>
          <a:p>
            <a:r>
              <a:rPr lang="en-US" b="1" dirty="0" smtClean="0"/>
              <a:t>Current Goals </a:t>
            </a:r>
            <a:r>
              <a:rPr lang="en-US" dirty="0" smtClean="0"/>
              <a:t>(Module 3)</a:t>
            </a:r>
          </a:p>
          <a:p>
            <a:pPr marL="342900" indent="-342900">
              <a:buFont typeface="Arial" charset="0"/>
              <a:buChar char="•"/>
            </a:pPr>
            <a:r>
              <a:rPr lang="en-US" dirty="0" smtClean="0"/>
              <a:t>Image classification</a:t>
            </a:r>
          </a:p>
          <a:p>
            <a:pPr marL="342900" indent="-342900">
              <a:buFont typeface="Arial" charset="0"/>
              <a:buChar char="•"/>
            </a:pPr>
            <a:r>
              <a:rPr lang="en-US" dirty="0" smtClean="0"/>
              <a:t>Prediction modelling</a:t>
            </a:r>
            <a:endParaRPr lang="en-US" dirty="0"/>
          </a:p>
        </p:txBody>
      </p:sp>
      <p:sp>
        <p:nvSpPr>
          <p:cNvPr id="3" name="Title 2"/>
          <p:cNvSpPr>
            <a:spLocks noGrp="1"/>
          </p:cNvSpPr>
          <p:nvPr>
            <p:ph type="title"/>
          </p:nvPr>
        </p:nvSpPr>
        <p:spPr/>
        <p:txBody>
          <a:bodyPr/>
          <a:lstStyle/>
          <a:p>
            <a:r>
              <a:rPr lang="en-US" b="1" dirty="0" smtClean="0"/>
              <a:t>Objective</a:t>
            </a:r>
            <a:endParaRPr lang="en-US" dirty="0"/>
          </a:p>
        </p:txBody>
      </p:sp>
    </p:spTree>
    <p:extLst>
      <p:ext uri="{BB962C8B-B14F-4D97-AF65-F5344CB8AC3E}">
        <p14:creationId xmlns:p14="http://schemas.microsoft.com/office/powerpoint/2010/main" val="88153430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11"/>
          <p:cNvSpPr>
            <a:spLocks noGrp="1"/>
          </p:cNvSpPr>
          <p:nvPr>
            <p:ph idx="1"/>
          </p:nvPr>
        </p:nvSpPr>
        <p:spPr/>
        <p:txBody>
          <a:bodyPr/>
          <a:lstStyle/>
          <a:p>
            <a:r>
              <a:rPr lang="en-US" dirty="0" smtClean="0"/>
              <a:t>Mutual Information/MI</a:t>
            </a:r>
          </a:p>
          <a:p>
            <a:pPr marL="342900" indent="-342900">
              <a:buFont typeface="Arial"/>
              <a:buChar char="•"/>
            </a:pPr>
            <a:r>
              <a:rPr lang="en-US" dirty="0" smtClean="0"/>
              <a:t>Measures how much information the presence/absence of a term contributes to making the correct classification decision</a:t>
            </a:r>
          </a:p>
          <a:p>
            <a:pPr marL="342900" indent="-342900">
              <a:buFont typeface="Arial"/>
              <a:buChar char="•"/>
            </a:pPr>
            <a:endParaRPr lang="en-US" dirty="0" smtClean="0"/>
          </a:p>
          <a:p>
            <a:pPr marL="342900" indent="-342900">
              <a:buFont typeface="Arial"/>
              <a:buChar char="•"/>
            </a:pPr>
            <a:endParaRPr lang="en-US" dirty="0" smtClean="0"/>
          </a:p>
          <a:p>
            <a:pPr marL="285750" indent="-285750">
              <a:buFont typeface="Arial"/>
              <a:buChar char="•"/>
            </a:pPr>
            <a:r>
              <a:rPr lang="en-US" dirty="0" smtClean="0"/>
              <a:t>  Features ranked in descending order based on their mutuality</a:t>
            </a:r>
          </a:p>
          <a:p>
            <a:pPr marL="285750" indent="-285750">
              <a:buFont typeface="Arial"/>
              <a:buChar char="•"/>
            </a:pPr>
            <a:r>
              <a:rPr lang="en-US" dirty="0" smtClean="0"/>
              <a:t> </a:t>
            </a:r>
            <a:r>
              <a:rPr lang="en-US" dirty="0"/>
              <a:t> </a:t>
            </a:r>
            <a:r>
              <a:rPr lang="en-US" dirty="0" smtClean="0"/>
              <a:t>Above formulation shows an example for two random variables </a:t>
            </a:r>
          </a:p>
          <a:p>
            <a:pPr marL="285750" indent="-285750">
              <a:buFont typeface="Arial"/>
              <a:buChar char="•"/>
            </a:pPr>
            <a:r>
              <a:rPr lang="en-US" dirty="0"/>
              <a:t> </a:t>
            </a:r>
            <a:r>
              <a:rPr lang="en-US" dirty="0" smtClean="0"/>
              <a:t> Followed by PCA and t-SNE</a:t>
            </a:r>
            <a:endParaRPr lang="en-US" dirty="0"/>
          </a:p>
        </p:txBody>
      </p:sp>
      <p:sp>
        <p:nvSpPr>
          <p:cNvPr id="13" name="Title 12"/>
          <p:cNvSpPr>
            <a:spLocks noGrp="1"/>
          </p:cNvSpPr>
          <p:nvPr>
            <p:ph type="title"/>
          </p:nvPr>
        </p:nvSpPr>
        <p:spPr/>
        <p:txBody>
          <a:bodyPr/>
          <a:lstStyle/>
          <a:p>
            <a:r>
              <a:rPr lang="en-US" b="1" dirty="0" smtClean="0"/>
              <a:t>Features selection</a:t>
            </a:r>
            <a:endParaRPr lang="en-US" b="1" dirty="0"/>
          </a:p>
        </p:txBody>
      </p:sp>
      <p:pic>
        <p:nvPicPr>
          <p:cNvPr id="2" name="Picture 1" descr="Screenshot 2016-04-04 09.15.17.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27036" y="2440516"/>
            <a:ext cx="4887597" cy="861483"/>
          </a:xfrm>
          <a:prstGeom prst="rect">
            <a:avLst/>
          </a:prstGeom>
        </p:spPr>
      </p:pic>
      <p:sp>
        <p:nvSpPr>
          <p:cNvPr id="5" name="TextBox 4"/>
          <p:cNvSpPr txBox="1"/>
          <p:nvPr/>
        </p:nvSpPr>
        <p:spPr>
          <a:xfrm>
            <a:off x="7767873" y="6056768"/>
            <a:ext cx="588476" cy="246221"/>
          </a:xfrm>
          <a:prstGeom prst="rect">
            <a:avLst/>
          </a:prstGeom>
          <a:noFill/>
        </p:spPr>
        <p:txBody>
          <a:bodyPr wrap="square" rtlCol="0">
            <a:spAutoFit/>
          </a:bodyPr>
          <a:lstStyle/>
          <a:p>
            <a:r>
              <a:rPr lang="en-US" sz="1000" dirty="0" smtClean="0">
                <a:solidFill>
                  <a:schemeClr val="bg1"/>
                </a:solidFill>
                <a:hlinkClick r:id="rId4" action="ppaction://hlinksldjump"/>
              </a:rPr>
              <a:t>Link</a:t>
            </a:r>
            <a:endParaRPr lang="en-US" sz="1000" dirty="0">
              <a:solidFill>
                <a:schemeClr val="bg1"/>
              </a:solidFill>
            </a:endParaRPr>
          </a:p>
        </p:txBody>
      </p:sp>
    </p:spTree>
    <p:extLst>
      <p:ext uri="{BB962C8B-B14F-4D97-AF65-F5344CB8AC3E}">
        <p14:creationId xmlns:p14="http://schemas.microsoft.com/office/powerpoint/2010/main" val="3179044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11"/>
          <p:cNvSpPr>
            <a:spLocks noGrp="1"/>
          </p:cNvSpPr>
          <p:nvPr>
            <p:ph idx="1"/>
          </p:nvPr>
        </p:nvSpPr>
        <p:spPr/>
        <p:txBody>
          <a:bodyPr/>
          <a:lstStyle/>
          <a:p>
            <a:r>
              <a:rPr lang="en-US" dirty="0" smtClean="0"/>
              <a:t>Two methods :</a:t>
            </a:r>
          </a:p>
          <a:p>
            <a:pPr marL="342900" indent="-342900">
              <a:buFont typeface="Arial" charset="0"/>
              <a:buChar char="•"/>
            </a:pPr>
            <a:r>
              <a:rPr lang="en-US" dirty="0" smtClean="0"/>
              <a:t>Principle Component Analysis (PCA)</a:t>
            </a:r>
          </a:p>
          <a:p>
            <a:pPr marL="809222" lvl="1" indent="-342900">
              <a:buFont typeface="Arial" charset="0"/>
              <a:buChar char="•"/>
            </a:pPr>
            <a:r>
              <a:rPr lang="en-US" dirty="0" smtClean="0"/>
              <a:t>Linear algorithm</a:t>
            </a:r>
          </a:p>
          <a:p>
            <a:pPr marL="809222" lvl="1" indent="-342900">
              <a:buFont typeface="Arial" charset="0"/>
              <a:buChar char="•"/>
            </a:pPr>
            <a:r>
              <a:rPr lang="en-US" dirty="0" smtClean="0"/>
              <a:t>Parameter free</a:t>
            </a:r>
          </a:p>
          <a:p>
            <a:pPr marL="342900" indent="-342900">
              <a:buFont typeface="Arial" charset="0"/>
              <a:buChar char="•"/>
            </a:pPr>
            <a:r>
              <a:rPr lang="en-US" dirty="0"/>
              <a:t>t-Distributed Stochastic Neighbor </a:t>
            </a:r>
            <a:r>
              <a:rPr lang="en-US" dirty="0" smtClean="0"/>
              <a:t>Embedding</a:t>
            </a:r>
          </a:p>
          <a:p>
            <a:pPr marL="809222" lvl="1" indent="-342900">
              <a:buFont typeface="Arial" charset="0"/>
              <a:buChar char="•"/>
            </a:pPr>
            <a:r>
              <a:rPr lang="en-US" dirty="0" smtClean="0"/>
              <a:t>Non-linear machine learning algorithm</a:t>
            </a:r>
          </a:p>
          <a:p>
            <a:pPr marL="809222" lvl="1" indent="-342900">
              <a:buFont typeface="Arial" charset="0"/>
              <a:buChar char="•"/>
            </a:pPr>
            <a:r>
              <a:rPr lang="en-US" dirty="0" smtClean="0"/>
              <a:t>Relies on parameters (</a:t>
            </a:r>
            <a:r>
              <a:rPr lang="en-US" dirty="0"/>
              <a:t>perplexity, early exaggeration, learning rate, number of </a:t>
            </a:r>
            <a:r>
              <a:rPr lang="en-US" dirty="0" smtClean="0"/>
              <a:t>iterations)</a:t>
            </a:r>
          </a:p>
          <a:p>
            <a:pPr marL="809222" lvl="1" indent="-342900">
              <a:buFont typeface="Arial" charset="0"/>
              <a:buChar char="•"/>
            </a:pPr>
            <a:r>
              <a:rPr lang="en-US" dirty="0" smtClean="0"/>
              <a:t>Particularly well-suited for high-dimensional dataset</a:t>
            </a:r>
          </a:p>
        </p:txBody>
      </p:sp>
      <p:sp>
        <p:nvSpPr>
          <p:cNvPr id="13" name="Title 12"/>
          <p:cNvSpPr>
            <a:spLocks noGrp="1"/>
          </p:cNvSpPr>
          <p:nvPr>
            <p:ph type="title"/>
          </p:nvPr>
        </p:nvSpPr>
        <p:spPr/>
        <p:txBody>
          <a:bodyPr/>
          <a:lstStyle/>
          <a:p>
            <a:r>
              <a:rPr lang="en-US" b="1" dirty="0" smtClean="0"/>
              <a:t>Dimensionality reduction</a:t>
            </a:r>
            <a:endParaRPr lang="en-US" b="1" dirty="0"/>
          </a:p>
        </p:txBody>
      </p:sp>
    </p:spTree>
    <p:extLst>
      <p:ext uri="{BB962C8B-B14F-4D97-AF65-F5344CB8AC3E}">
        <p14:creationId xmlns:p14="http://schemas.microsoft.com/office/powerpoint/2010/main" val="34724389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10480" y="1589408"/>
            <a:ext cx="1788512" cy="1235162"/>
          </a:xfrm>
          <a:prstGeom prst="rect">
            <a:avLst/>
          </a:prstGeom>
          <a:solidFill>
            <a:srgbClr val="00B0F0">
              <a:alpha val="16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b="1" dirty="0" smtClean="0"/>
              <a:t>Workflow Diagram</a:t>
            </a:r>
            <a:endParaRPr lang="en-US" b="1" dirty="0"/>
          </a:p>
        </p:txBody>
      </p:sp>
      <p:pic>
        <p:nvPicPr>
          <p:cNvPr id="24" name="Picture 23"/>
          <p:cNvPicPr>
            <a:picLocks noChangeAspect="1"/>
          </p:cNvPicPr>
          <p:nvPr/>
        </p:nvPicPr>
        <p:blipFill>
          <a:blip r:embed="rId2"/>
          <a:stretch>
            <a:fillRect/>
          </a:stretch>
        </p:blipFill>
        <p:spPr>
          <a:xfrm>
            <a:off x="8315780" y="1762856"/>
            <a:ext cx="800509" cy="935767"/>
          </a:xfrm>
          <a:prstGeom prst="rect">
            <a:avLst/>
          </a:prstGeom>
        </p:spPr>
      </p:pic>
      <p:pic>
        <p:nvPicPr>
          <p:cNvPr id="25" name="Picture 24"/>
          <p:cNvPicPr>
            <a:picLocks noChangeAspect="1"/>
          </p:cNvPicPr>
          <p:nvPr/>
        </p:nvPicPr>
        <p:blipFill>
          <a:blip r:embed="rId3"/>
          <a:stretch>
            <a:fillRect/>
          </a:stretch>
        </p:blipFill>
        <p:spPr>
          <a:xfrm>
            <a:off x="8315780" y="3148791"/>
            <a:ext cx="800509" cy="1092682"/>
          </a:xfrm>
          <a:prstGeom prst="rect">
            <a:avLst/>
          </a:prstGeom>
        </p:spPr>
      </p:pic>
      <p:sp>
        <p:nvSpPr>
          <p:cNvPr id="26" name="TextBox 25"/>
          <p:cNvSpPr txBox="1"/>
          <p:nvPr/>
        </p:nvSpPr>
        <p:spPr>
          <a:xfrm>
            <a:off x="6376003" y="1891232"/>
            <a:ext cx="1837509" cy="646331"/>
          </a:xfrm>
          <a:prstGeom prst="rect">
            <a:avLst/>
          </a:prstGeom>
          <a:noFill/>
        </p:spPr>
        <p:txBody>
          <a:bodyPr wrap="square" rtlCol="0">
            <a:spAutoFit/>
          </a:bodyPr>
          <a:lstStyle/>
          <a:p>
            <a:pPr algn="r"/>
            <a:r>
              <a:rPr lang="en-US" sz="1200" dirty="0" smtClean="0">
                <a:solidFill>
                  <a:schemeClr val="bg1"/>
                </a:solidFill>
              </a:rPr>
              <a:t>Literature Review,</a:t>
            </a:r>
          </a:p>
          <a:p>
            <a:pPr algn="r"/>
            <a:r>
              <a:rPr lang="en-US" sz="1200" dirty="0" smtClean="0">
                <a:solidFill>
                  <a:schemeClr val="bg1"/>
                </a:solidFill>
              </a:rPr>
              <a:t>Classifiers training,</a:t>
            </a:r>
          </a:p>
          <a:p>
            <a:pPr algn="r"/>
            <a:r>
              <a:rPr lang="en-US" sz="1200" dirty="0" smtClean="0">
                <a:solidFill>
                  <a:schemeClr val="bg1"/>
                </a:solidFill>
              </a:rPr>
              <a:t>Cross-Validation</a:t>
            </a:r>
            <a:endParaRPr lang="en-US" sz="1200" dirty="0">
              <a:solidFill>
                <a:schemeClr val="bg1"/>
              </a:solidFill>
            </a:endParaRPr>
          </a:p>
        </p:txBody>
      </p:sp>
      <p:sp>
        <p:nvSpPr>
          <p:cNvPr id="38" name="TextBox 37"/>
          <p:cNvSpPr txBox="1"/>
          <p:nvPr/>
        </p:nvSpPr>
        <p:spPr>
          <a:xfrm>
            <a:off x="6408179" y="4928864"/>
            <a:ext cx="1837509" cy="646331"/>
          </a:xfrm>
          <a:prstGeom prst="rect">
            <a:avLst/>
          </a:prstGeom>
          <a:noFill/>
        </p:spPr>
        <p:txBody>
          <a:bodyPr wrap="square" rtlCol="0">
            <a:spAutoFit/>
          </a:bodyPr>
          <a:lstStyle/>
          <a:p>
            <a:pPr algn="r"/>
            <a:r>
              <a:rPr lang="en-US" sz="1200" dirty="0" smtClean="0">
                <a:solidFill>
                  <a:schemeClr val="bg1"/>
                </a:solidFill>
              </a:rPr>
              <a:t>Literature Review,</a:t>
            </a:r>
          </a:p>
          <a:p>
            <a:pPr algn="r"/>
            <a:r>
              <a:rPr lang="en-US" sz="1200" dirty="0" smtClean="0">
                <a:solidFill>
                  <a:schemeClr val="bg1"/>
                </a:solidFill>
              </a:rPr>
              <a:t>Classifiers training,</a:t>
            </a:r>
          </a:p>
          <a:p>
            <a:pPr algn="r"/>
            <a:r>
              <a:rPr lang="en-US" sz="1200" dirty="0" smtClean="0">
                <a:solidFill>
                  <a:schemeClr val="bg1"/>
                </a:solidFill>
              </a:rPr>
              <a:t>Cross-Validation</a:t>
            </a:r>
          </a:p>
        </p:txBody>
      </p:sp>
      <p:sp>
        <p:nvSpPr>
          <p:cNvPr id="39" name="TextBox 38"/>
          <p:cNvSpPr txBox="1"/>
          <p:nvPr/>
        </p:nvSpPr>
        <p:spPr>
          <a:xfrm>
            <a:off x="6376003" y="3426819"/>
            <a:ext cx="1981080" cy="646331"/>
          </a:xfrm>
          <a:prstGeom prst="rect">
            <a:avLst/>
          </a:prstGeom>
          <a:noFill/>
        </p:spPr>
        <p:txBody>
          <a:bodyPr wrap="square" rtlCol="0">
            <a:spAutoFit/>
          </a:bodyPr>
          <a:lstStyle/>
          <a:p>
            <a:pPr algn="r"/>
            <a:r>
              <a:rPr lang="en-US" sz="1200" dirty="0" smtClean="0">
                <a:solidFill>
                  <a:schemeClr val="bg1"/>
                </a:solidFill>
              </a:rPr>
              <a:t>Literature Review,</a:t>
            </a:r>
          </a:p>
          <a:p>
            <a:pPr algn="r"/>
            <a:r>
              <a:rPr lang="en-US" sz="1200" dirty="0" smtClean="0">
                <a:solidFill>
                  <a:schemeClr val="bg1"/>
                </a:solidFill>
              </a:rPr>
              <a:t>Performance metrics, </a:t>
            </a:r>
          </a:p>
          <a:p>
            <a:pPr algn="r"/>
            <a:r>
              <a:rPr lang="en-US" sz="1200" dirty="0" smtClean="0">
                <a:solidFill>
                  <a:schemeClr val="bg1"/>
                </a:solidFill>
              </a:rPr>
              <a:t>GUI implementation</a:t>
            </a:r>
            <a:endParaRPr lang="en-US" sz="1200" dirty="0">
              <a:solidFill>
                <a:schemeClr val="bg1"/>
              </a:solidFill>
            </a:endParaRPr>
          </a:p>
        </p:txBody>
      </p:sp>
      <p:pic>
        <p:nvPicPr>
          <p:cNvPr id="40" name="Picture 39" descr="my_face.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a:off x="8161245" y="4815037"/>
            <a:ext cx="1095093" cy="821319"/>
          </a:xfrm>
          <a:prstGeom prst="rect">
            <a:avLst/>
          </a:prstGeom>
        </p:spPr>
      </p:pic>
      <p:sp>
        <p:nvSpPr>
          <p:cNvPr id="44" name="TextBox 43"/>
          <p:cNvSpPr txBox="1"/>
          <p:nvPr/>
        </p:nvSpPr>
        <p:spPr>
          <a:xfrm>
            <a:off x="536884" y="1855341"/>
            <a:ext cx="1365520" cy="261610"/>
          </a:xfrm>
          <a:prstGeom prst="rect">
            <a:avLst/>
          </a:prstGeom>
          <a:noFill/>
        </p:spPr>
        <p:txBody>
          <a:bodyPr wrap="square" rtlCol="0">
            <a:spAutoFit/>
          </a:bodyPr>
          <a:lstStyle/>
          <a:p>
            <a:pPr algn="ctr"/>
            <a:r>
              <a:rPr lang="en-US" sz="1100" dirty="0" smtClean="0">
                <a:solidFill>
                  <a:schemeClr val="bg1"/>
                </a:solidFill>
              </a:rPr>
              <a:t>Color Normalization</a:t>
            </a:r>
          </a:p>
        </p:txBody>
      </p:sp>
      <p:sp>
        <p:nvSpPr>
          <p:cNvPr id="48" name="TextBox 47"/>
          <p:cNvSpPr txBox="1"/>
          <p:nvPr/>
        </p:nvSpPr>
        <p:spPr>
          <a:xfrm>
            <a:off x="702424" y="2147818"/>
            <a:ext cx="1006730" cy="261610"/>
          </a:xfrm>
          <a:prstGeom prst="rect">
            <a:avLst/>
          </a:prstGeom>
          <a:noFill/>
        </p:spPr>
        <p:txBody>
          <a:bodyPr wrap="square" rtlCol="0">
            <a:spAutoFit/>
          </a:bodyPr>
          <a:lstStyle/>
          <a:p>
            <a:pPr algn="ctr"/>
            <a:r>
              <a:rPr lang="en-US" sz="1100" smtClean="0">
                <a:solidFill>
                  <a:schemeClr val="bg1"/>
                </a:solidFill>
              </a:rPr>
              <a:t>Segmentation</a:t>
            </a:r>
            <a:endParaRPr lang="en-US" sz="1100" dirty="0">
              <a:solidFill>
                <a:schemeClr val="bg1"/>
              </a:solidFill>
            </a:endParaRPr>
          </a:p>
        </p:txBody>
      </p:sp>
      <p:sp>
        <p:nvSpPr>
          <p:cNvPr id="51" name="TextBox 50"/>
          <p:cNvSpPr txBox="1"/>
          <p:nvPr/>
        </p:nvSpPr>
        <p:spPr>
          <a:xfrm>
            <a:off x="397151" y="2418365"/>
            <a:ext cx="1546818" cy="264299"/>
          </a:xfrm>
          <a:prstGeom prst="rect">
            <a:avLst/>
          </a:prstGeom>
          <a:noFill/>
        </p:spPr>
        <p:txBody>
          <a:bodyPr wrap="square" rtlCol="0">
            <a:spAutoFit/>
          </a:bodyPr>
          <a:lstStyle/>
          <a:p>
            <a:pPr algn="ctr"/>
            <a:r>
              <a:rPr lang="en-US" sz="1100" dirty="0" smtClean="0">
                <a:solidFill>
                  <a:schemeClr val="bg1"/>
                </a:solidFill>
              </a:rPr>
              <a:t>Performance Evaluation</a:t>
            </a:r>
            <a:endParaRPr lang="en-US" sz="1100" dirty="0">
              <a:solidFill>
                <a:schemeClr val="bg1"/>
              </a:solidFill>
            </a:endParaRPr>
          </a:p>
        </p:txBody>
      </p:sp>
      <p:sp>
        <p:nvSpPr>
          <p:cNvPr id="3" name="TextBox 2"/>
          <p:cNvSpPr txBox="1"/>
          <p:nvPr/>
        </p:nvSpPr>
        <p:spPr>
          <a:xfrm>
            <a:off x="434605" y="984591"/>
            <a:ext cx="1540550" cy="369332"/>
          </a:xfrm>
          <a:prstGeom prst="rect">
            <a:avLst/>
          </a:prstGeom>
          <a:noFill/>
        </p:spPr>
        <p:txBody>
          <a:bodyPr wrap="none" rtlCol="0">
            <a:spAutoFit/>
          </a:bodyPr>
          <a:lstStyle/>
          <a:p>
            <a:pPr algn="ctr"/>
            <a:r>
              <a:rPr lang="en-US" dirty="0" smtClean="0">
                <a:solidFill>
                  <a:schemeClr val="bg1"/>
                </a:solidFill>
              </a:rPr>
              <a:t>Original image</a:t>
            </a:r>
            <a:endParaRPr lang="en-US" dirty="0">
              <a:solidFill>
                <a:schemeClr val="bg1"/>
              </a:solidFill>
            </a:endParaRPr>
          </a:p>
        </p:txBody>
      </p:sp>
      <p:sp>
        <p:nvSpPr>
          <p:cNvPr id="58" name="TextBox 57"/>
          <p:cNvSpPr txBox="1"/>
          <p:nvPr/>
        </p:nvSpPr>
        <p:spPr>
          <a:xfrm>
            <a:off x="269512" y="3075960"/>
            <a:ext cx="1870621" cy="369332"/>
          </a:xfrm>
          <a:prstGeom prst="rect">
            <a:avLst/>
          </a:prstGeom>
          <a:noFill/>
        </p:spPr>
        <p:txBody>
          <a:bodyPr wrap="square" rtlCol="0">
            <a:spAutoFit/>
          </a:bodyPr>
          <a:lstStyle/>
          <a:p>
            <a:pPr algn="ctr"/>
            <a:r>
              <a:rPr lang="en-US" dirty="0" smtClean="0">
                <a:solidFill>
                  <a:schemeClr val="bg1"/>
                </a:solidFill>
              </a:rPr>
              <a:t>Segmented image</a:t>
            </a:r>
            <a:endParaRPr lang="en-US" dirty="0">
              <a:solidFill>
                <a:schemeClr val="bg1"/>
              </a:solidFill>
            </a:endParaRPr>
          </a:p>
        </p:txBody>
      </p:sp>
      <p:sp>
        <p:nvSpPr>
          <p:cNvPr id="59" name="TextBox 58"/>
          <p:cNvSpPr txBox="1"/>
          <p:nvPr/>
        </p:nvSpPr>
        <p:spPr>
          <a:xfrm>
            <a:off x="414176" y="5697737"/>
            <a:ext cx="1582869" cy="369332"/>
          </a:xfrm>
          <a:prstGeom prst="rect">
            <a:avLst/>
          </a:prstGeom>
          <a:noFill/>
        </p:spPr>
        <p:txBody>
          <a:bodyPr wrap="none" rtlCol="0">
            <a:spAutoFit/>
          </a:bodyPr>
          <a:lstStyle/>
          <a:p>
            <a:pPr algn="ctr"/>
            <a:r>
              <a:rPr lang="en-US" dirty="0" smtClean="0">
                <a:solidFill>
                  <a:schemeClr val="bg1"/>
                </a:solidFill>
              </a:rPr>
              <a:t>Image features</a:t>
            </a:r>
            <a:endParaRPr lang="en-US" dirty="0">
              <a:solidFill>
                <a:schemeClr val="bg1"/>
              </a:solidFill>
            </a:endParaRPr>
          </a:p>
        </p:txBody>
      </p:sp>
      <p:sp>
        <p:nvSpPr>
          <p:cNvPr id="10" name="TextBox 9"/>
          <p:cNvSpPr txBox="1"/>
          <p:nvPr/>
        </p:nvSpPr>
        <p:spPr>
          <a:xfrm>
            <a:off x="258115" y="1525536"/>
            <a:ext cx="982961" cy="338554"/>
          </a:xfrm>
          <a:prstGeom prst="rect">
            <a:avLst/>
          </a:prstGeom>
          <a:noFill/>
        </p:spPr>
        <p:txBody>
          <a:bodyPr wrap="none" rtlCol="0">
            <a:spAutoFit/>
          </a:bodyPr>
          <a:lstStyle/>
          <a:p>
            <a:pPr algn="ctr"/>
            <a:r>
              <a:rPr lang="en-US" sz="1600" dirty="0" smtClean="0">
                <a:solidFill>
                  <a:schemeClr val="tx1">
                    <a:lumMod val="65000"/>
                  </a:schemeClr>
                </a:solidFill>
              </a:rPr>
              <a:t>Module 1</a:t>
            </a:r>
            <a:endParaRPr lang="en-US" sz="1600" dirty="0">
              <a:solidFill>
                <a:schemeClr val="tx1">
                  <a:lumMod val="65000"/>
                </a:schemeClr>
              </a:solidFill>
            </a:endParaRPr>
          </a:p>
        </p:txBody>
      </p:sp>
      <p:sp>
        <p:nvSpPr>
          <p:cNvPr id="65" name="Rectangle 64"/>
          <p:cNvSpPr/>
          <p:nvPr/>
        </p:nvSpPr>
        <p:spPr>
          <a:xfrm>
            <a:off x="312236" y="3702065"/>
            <a:ext cx="1788512" cy="1709547"/>
          </a:xfrm>
          <a:prstGeom prst="rect">
            <a:avLst/>
          </a:prstGeom>
          <a:solidFill>
            <a:srgbClr val="00B0F0">
              <a:alpha val="16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6" name="TextBox 65"/>
          <p:cNvSpPr txBox="1"/>
          <p:nvPr/>
        </p:nvSpPr>
        <p:spPr>
          <a:xfrm>
            <a:off x="310485" y="3993347"/>
            <a:ext cx="1788512" cy="261610"/>
          </a:xfrm>
          <a:prstGeom prst="rect">
            <a:avLst/>
          </a:prstGeom>
          <a:noFill/>
        </p:spPr>
        <p:txBody>
          <a:bodyPr wrap="square" rtlCol="0">
            <a:spAutoFit/>
          </a:bodyPr>
          <a:lstStyle/>
          <a:p>
            <a:pPr algn="ctr"/>
            <a:r>
              <a:rPr lang="en-US" sz="1100" dirty="0" smtClean="0">
                <a:solidFill>
                  <a:schemeClr val="bg1"/>
                </a:solidFill>
              </a:rPr>
              <a:t>Color-based feat. extraction</a:t>
            </a:r>
          </a:p>
        </p:txBody>
      </p:sp>
      <p:sp>
        <p:nvSpPr>
          <p:cNvPr id="68" name="TextBox 67"/>
          <p:cNvSpPr txBox="1"/>
          <p:nvPr/>
        </p:nvSpPr>
        <p:spPr>
          <a:xfrm>
            <a:off x="409057" y="5096708"/>
            <a:ext cx="1625847" cy="261610"/>
          </a:xfrm>
          <a:prstGeom prst="rect">
            <a:avLst/>
          </a:prstGeom>
          <a:noFill/>
        </p:spPr>
        <p:txBody>
          <a:bodyPr wrap="square" rtlCol="0">
            <a:spAutoFit/>
          </a:bodyPr>
          <a:lstStyle/>
          <a:p>
            <a:pPr algn="ctr"/>
            <a:r>
              <a:rPr lang="en-US" sz="1100" dirty="0" smtClean="0">
                <a:solidFill>
                  <a:schemeClr val="bg1"/>
                </a:solidFill>
              </a:rPr>
              <a:t>Dimensionality reduction</a:t>
            </a:r>
            <a:endParaRPr lang="en-US" sz="1100" dirty="0">
              <a:solidFill>
                <a:schemeClr val="bg1"/>
              </a:solidFill>
            </a:endParaRPr>
          </a:p>
        </p:txBody>
      </p:sp>
      <p:sp>
        <p:nvSpPr>
          <p:cNvPr id="69" name="TextBox 68"/>
          <p:cNvSpPr txBox="1"/>
          <p:nvPr/>
        </p:nvSpPr>
        <p:spPr>
          <a:xfrm>
            <a:off x="240434" y="3663542"/>
            <a:ext cx="982961" cy="338554"/>
          </a:xfrm>
          <a:prstGeom prst="rect">
            <a:avLst/>
          </a:prstGeom>
          <a:noFill/>
        </p:spPr>
        <p:txBody>
          <a:bodyPr wrap="none" rtlCol="0">
            <a:spAutoFit/>
          </a:bodyPr>
          <a:lstStyle/>
          <a:p>
            <a:pPr algn="ctr"/>
            <a:r>
              <a:rPr lang="en-US" sz="1600" dirty="0" smtClean="0">
                <a:solidFill>
                  <a:schemeClr val="tx1">
                    <a:lumMod val="65000"/>
                  </a:schemeClr>
                </a:solidFill>
              </a:rPr>
              <a:t>Module 2</a:t>
            </a:r>
            <a:endParaRPr lang="en-US" sz="1600" dirty="0">
              <a:solidFill>
                <a:schemeClr val="tx1">
                  <a:lumMod val="65000"/>
                </a:schemeClr>
              </a:solidFill>
            </a:endParaRPr>
          </a:p>
        </p:txBody>
      </p:sp>
      <p:sp>
        <p:nvSpPr>
          <p:cNvPr id="71" name="TextBox 70"/>
          <p:cNvSpPr txBox="1"/>
          <p:nvPr/>
        </p:nvSpPr>
        <p:spPr>
          <a:xfrm>
            <a:off x="594653" y="4826550"/>
            <a:ext cx="1192761" cy="261610"/>
          </a:xfrm>
          <a:prstGeom prst="rect">
            <a:avLst/>
          </a:prstGeom>
          <a:noFill/>
        </p:spPr>
        <p:txBody>
          <a:bodyPr wrap="square" rtlCol="0">
            <a:spAutoFit/>
          </a:bodyPr>
          <a:lstStyle/>
          <a:p>
            <a:pPr algn="ctr"/>
            <a:r>
              <a:rPr lang="en-US" sz="1100" dirty="0" smtClean="0">
                <a:solidFill>
                  <a:schemeClr val="bg1"/>
                </a:solidFill>
              </a:rPr>
              <a:t>Feature selection</a:t>
            </a:r>
            <a:endParaRPr lang="en-US" sz="1100" dirty="0">
              <a:solidFill>
                <a:schemeClr val="bg1"/>
              </a:solidFill>
            </a:endParaRPr>
          </a:p>
        </p:txBody>
      </p:sp>
      <p:sp>
        <p:nvSpPr>
          <p:cNvPr id="72" name="TextBox 71"/>
          <p:cNvSpPr txBox="1"/>
          <p:nvPr/>
        </p:nvSpPr>
        <p:spPr>
          <a:xfrm>
            <a:off x="255065" y="4270442"/>
            <a:ext cx="1912769" cy="261610"/>
          </a:xfrm>
          <a:prstGeom prst="rect">
            <a:avLst/>
          </a:prstGeom>
          <a:noFill/>
        </p:spPr>
        <p:txBody>
          <a:bodyPr wrap="square" rtlCol="0">
            <a:spAutoFit/>
          </a:bodyPr>
          <a:lstStyle/>
          <a:p>
            <a:pPr algn="ctr"/>
            <a:r>
              <a:rPr lang="en-US" sz="1100" dirty="0" smtClean="0">
                <a:solidFill>
                  <a:schemeClr val="bg1"/>
                </a:solidFill>
              </a:rPr>
              <a:t>Texture-based feat. extraction</a:t>
            </a:r>
          </a:p>
        </p:txBody>
      </p:sp>
      <p:sp>
        <p:nvSpPr>
          <p:cNvPr id="73" name="TextBox 72"/>
          <p:cNvSpPr txBox="1"/>
          <p:nvPr/>
        </p:nvSpPr>
        <p:spPr>
          <a:xfrm>
            <a:off x="237455" y="4564940"/>
            <a:ext cx="1940912" cy="261610"/>
          </a:xfrm>
          <a:prstGeom prst="rect">
            <a:avLst/>
          </a:prstGeom>
          <a:noFill/>
        </p:spPr>
        <p:txBody>
          <a:bodyPr wrap="square" rtlCol="0">
            <a:spAutoFit/>
          </a:bodyPr>
          <a:lstStyle/>
          <a:p>
            <a:pPr algn="ctr"/>
            <a:r>
              <a:rPr lang="en-US" sz="1100" dirty="0" smtClean="0">
                <a:solidFill>
                  <a:schemeClr val="bg1"/>
                </a:solidFill>
              </a:rPr>
              <a:t>Shape-based feat. extraction</a:t>
            </a:r>
          </a:p>
        </p:txBody>
      </p:sp>
      <p:sp>
        <p:nvSpPr>
          <p:cNvPr id="76" name="Rectangle 75"/>
          <p:cNvSpPr/>
          <p:nvPr/>
        </p:nvSpPr>
        <p:spPr>
          <a:xfrm>
            <a:off x="2775128" y="1564060"/>
            <a:ext cx="3643725" cy="4011136"/>
          </a:xfrm>
          <a:prstGeom prst="rect">
            <a:avLst/>
          </a:prstGeom>
          <a:solidFill>
            <a:srgbClr val="00B050">
              <a:alpha val="16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9" name="Elbow Connector 28"/>
          <p:cNvCxnSpPr>
            <a:stCxn id="3" idx="1"/>
            <a:endCxn id="69" idx="1"/>
          </p:cNvCxnSpPr>
          <p:nvPr/>
        </p:nvCxnSpPr>
        <p:spPr>
          <a:xfrm rot="10800000" flipV="1">
            <a:off x="240435" y="1169257"/>
            <a:ext cx="194171" cy="2663562"/>
          </a:xfrm>
          <a:prstGeom prst="bentConnector3">
            <a:avLst>
              <a:gd name="adj1" fmla="val 17031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79" name="Elbow Connector 78"/>
          <p:cNvCxnSpPr>
            <a:stCxn id="3" idx="2"/>
            <a:endCxn id="4" idx="0"/>
          </p:cNvCxnSpPr>
          <p:nvPr/>
        </p:nvCxnSpPr>
        <p:spPr>
          <a:xfrm rot="5400000">
            <a:off x="1087066" y="1471593"/>
            <a:ext cx="235485" cy="144"/>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3" name="Elbow Connector 82"/>
          <p:cNvCxnSpPr>
            <a:stCxn id="4" idx="2"/>
            <a:endCxn id="58" idx="0"/>
          </p:cNvCxnSpPr>
          <p:nvPr/>
        </p:nvCxnSpPr>
        <p:spPr>
          <a:xfrm rot="16200000" flipH="1">
            <a:off x="1079084" y="2950221"/>
            <a:ext cx="251390" cy="87"/>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9" name="Elbow Connector 88"/>
          <p:cNvCxnSpPr>
            <a:stCxn id="58" idx="2"/>
            <a:endCxn id="65" idx="0"/>
          </p:cNvCxnSpPr>
          <p:nvPr/>
        </p:nvCxnSpPr>
        <p:spPr>
          <a:xfrm rot="16200000" flipH="1">
            <a:off x="1077271" y="3572843"/>
            <a:ext cx="256773" cy="1669"/>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4" name="Elbow Connector 93"/>
          <p:cNvCxnSpPr>
            <a:stCxn id="65" idx="2"/>
            <a:endCxn id="59" idx="0"/>
          </p:cNvCxnSpPr>
          <p:nvPr/>
        </p:nvCxnSpPr>
        <p:spPr>
          <a:xfrm rot="5400000">
            <a:off x="1062990" y="5554234"/>
            <a:ext cx="286125" cy="881"/>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sp>
        <p:nvSpPr>
          <p:cNvPr id="95" name="TextBox 94"/>
          <p:cNvSpPr txBox="1"/>
          <p:nvPr/>
        </p:nvSpPr>
        <p:spPr>
          <a:xfrm>
            <a:off x="2792809" y="1562456"/>
            <a:ext cx="982961" cy="338554"/>
          </a:xfrm>
          <a:prstGeom prst="rect">
            <a:avLst/>
          </a:prstGeom>
          <a:noFill/>
        </p:spPr>
        <p:txBody>
          <a:bodyPr wrap="none" rtlCol="0">
            <a:spAutoFit/>
          </a:bodyPr>
          <a:lstStyle/>
          <a:p>
            <a:pPr algn="ctr"/>
            <a:r>
              <a:rPr lang="en-US" sz="1600" dirty="0" smtClean="0">
                <a:solidFill>
                  <a:schemeClr val="tx1">
                    <a:lumMod val="65000"/>
                  </a:schemeClr>
                </a:solidFill>
              </a:rPr>
              <a:t>Module 3</a:t>
            </a:r>
            <a:endParaRPr lang="en-US" sz="1600" dirty="0">
              <a:solidFill>
                <a:schemeClr val="tx1">
                  <a:lumMod val="65000"/>
                </a:schemeClr>
              </a:solidFill>
            </a:endParaRPr>
          </a:p>
        </p:txBody>
      </p:sp>
      <p:cxnSp>
        <p:nvCxnSpPr>
          <p:cNvPr id="97" name="Elbow Connector 96"/>
          <p:cNvCxnSpPr>
            <a:stCxn id="59" idx="2"/>
            <a:endCxn id="76" idx="0"/>
          </p:cNvCxnSpPr>
          <p:nvPr/>
        </p:nvCxnSpPr>
        <p:spPr>
          <a:xfrm rot="5400000" flipH="1" flipV="1">
            <a:off x="649796" y="2119875"/>
            <a:ext cx="4503009" cy="3391380"/>
          </a:xfrm>
          <a:prstGeom prst="bentConnector5">
            <a:avLst>
              <a:gd name="adj1" fmla="val -5077"/>
              <a:gd name="adj2" fmla="val 34808"/>
              <a:gd name="adj3" fmla="val 105077"/>
            </a:avLst>
          </a:prstGeom>
          <a:ln>
            <a:tailEnd type="triangle"/>
          </a:ln>
        </p:spPr>
        <p:style>
          <a:lnRef idx="2">
            <a:schemeClr val="accent1"/>
          </a:lnRef>
          <a:fillRef idx="0">
            <a:schemeClr val="accent1"/>
          </a:fillRef>
          <a:effectRef idx="1">
            <a:schemeClr val="accent1"/>
          </a:effectRef>
          <a:fontRef idx="minor">
            <a:schemeClr val="tx1"/>
          </a:fontRef>
        </p:style>
      </p:cxnSp>
      <p:sp>
        <p:nvSpPr>
          <p:cNvPr id="98" name="TextBox 97"/>
          <p:cNvSpPr txBox="1"/>
          <p:nvPr/>
        </p:nvSpPr>
        <p:spPr>
          <a:xfrm>
            <a:off x="3909025" y="2660024"/>
            <a:ext cx="1280285" cy="307777"/>
          </a:xfrm>
          <a:prstGeom prst="rect">
            <a:avLst/>
          </a:prstGeom>
          <a:noFill/>
        </p:spPr>
        <p:txBody>
          <a:bodyPr wrap="square" rtlCol="0">
            <a:spAutoFit/>
          </a:bodyPr>
          <a:lstStyle/>
          <a:p>
            <a:pPr algn="ctr"/>
            <a:r>
              <a:rPr lang="en-US" sz="1400" dirty="0" smtClean="0">
                <a:solidFill>
                  <a:schemeClr val="bg1"/>
                </a:solidFill>
              </a:rPr>
              <a:t>Train classifiers</a:t>
            </a:r>
          </a:p>
        </p:txBody>
      </p:sp>
      <p:sp>
        <p:nvSpPr>
          <p:cNvPr id="99" name="TextBox 98"/>
          <p:cNvSpPr txBox="1"/>
          <p:nvPr/>
        </p:nvSpPr>
        <p:spPr>
          <a:xfrm>
            <a:off x="3065974" y="3445291"/>
            <a:ext cx="1392287" cy="307777"/>
          </a:xfrm>
          <a:prstGeom prst="rect">
            <a:avLst/>
          </a:prstGeom>
          <a:noFill/>
        </p:spPr>
        <p:txBody>
          <a:bodyPr wrap="square" rtlCol="0">
            <a:spAutoFit/>
          </a:bodyPr>
          <a:lstStyle/>
          <a:p>
            <a:pPr algn="ctr"/>
            <a:r>
              <a:rPr lang="en-US" sz="1400" smtClean="0">
                <a:solidFill>
                  <a:schemeClr val="bg1"/>
                </a:solidFill>
              </a:rPr>
              <a:t>Cross-Validation</a:t>
            </a:r>
            <a:endParaRPr lang="en-US" sz="1400" dirty="0" smtClean="0">
              <a:solidFill>
                <a:schemeClr val="bg1"/>
              </a:solidFill>
            </a:endParaRPr>
          </a:p>
        </p:txBody>
      </p:sp>
      <p:sp>
        <p:nvSpPr>
          <p:cNvPr id="100" name="TextBox 99"/>
          <p:cNvSpPr txBox="1"/>
          <p:nvPr/>
        </p:nvSpPr>
        <p:spPr>
          <a:xfrm>
            <a:off x="4433022" y="3439982"/>
            <a:ext cx="1698021" cy="307777"/>
          </a:xfrm>
          <a:prstGeom prst="rect">
            <a:avLst/>
          </a:prstGeom>
          <a:noFill/>
        </p:spPr>
        <p:txBody>
          <a:bodyPr wrap="square" rtlCol="0">
            <a:spAutoFit/>
          </a:bodyPr>
          <a:lstStyle/>
          <a:p>
            <a:pPr algn="ctr"/>
            <a:r>
              <a:rPr lang="en-US" sz="1400" smtClean="0">
                <a:solidFill>
                  <a:schemeClr val="bg1"/>
                </a:solidFill>
              </a:rPr>
              <a:t>Performance metrics</a:t>
            </a:r>
            <a:endParaRPr lang="en-US" sz="1400" dirty="0" smtClean="0">
              <a:solidFill>
                <a:schemeClr val="bg1"/>
              </a:solidFill>
            </a:endParaRPr>
          </a:p>
        </p:txBody>
      </p:sp>
      <p:sp>
        <p:nvSpPr>
          <p:cNvPr id="101" name="TextBox 100"/>
          <p:cNvSpPr txBox="1"/>
          <p:nvPr/>
        </p:nvSpPr>
        <p:spPr>
          <a:xfrm>
            <a:off x="3745398" y="1970372"/>
            <a:ext cx="1598832" cy="307777"/>
          </a:xfrm>
          <a:prstGeom prst="rect">
            <a:avLst/>
          </a:prstGeom>
          <a:noFill/>
        </p:spPr>
        <p:txBody>
          <a:bodyPr wrap="square" rtlCol="0">
            <a:spAutoFit/>
          </a:bodyPr>
          <a:lstStyle/>
          <a:p>
            <a:pPr algn="ctr"/>
            <a:r>
              <a:rPr lang="en-US" sz="1400" smtClean="0">
                <a:solidFill>
                  <a:schemeClr val="bg1"/>
                </a:solidFill>
              </a:rPr>
              <a:t>Literature Critique</a:t>
            </a:r>
            <a:endParaRPr lang="en-US" sz="1400" dirty="0" smtClean="0">
              <a:solidFill>
                <a:schemeClr val="bg1"/>
              </a:solidFill>
            </a:endParaRPr>
          </a:p>
        </p:txBody>
      </p:sp>
      <p:sp>
        <p:nvSpPr>
          <p:cNvPr id="102" name="TextBox 101"/>
          <p:cNvSpPr txBox="1"/>
          <p:nvPr/>
        </p:nvSpPr>
        <p:spPr>
          <a:xfrm>
            <a:off x="3857658" y="4246778"/>
            <a:ext cx="1412093" cy="307777"/>
          </a:xfrm>
          <a:prstGeom prst="rect">
            <a:avLst/>
          </a:prstGeom>
          <a:noFill/>
        </p:spPr>
        <p:txBody>
          <a:bodyPr wrap="square" rtlCol="0">
            <a:spAutoFit/>
          </a:bodyPr>
          <a:lstStyle/>
          <a:p>
            <a:pPr algn="ctr"/>
            <a:r>
              <a:rPr lang="en-US" sz="1400" smtClean="0">
                <a:solidFill>
                  <a:schemeClr val="bg1"/>
                </a:solidFill>
              </a:rPr>
              <a:t>Predictive model</a:t>
            </a:r>
            <a:endParaRPr lang="en-US" sz="1400" dirty="0" smtClean="0">
              <a:solidFill>
                <a:schemeClr val="bg1"/>
              </a:solidFill>
            </a:endParaRPr>
          </a:p>
        </p:txBody>
      </p:sp>
      <p:sp>
        <p:nvSpPr>
          <p:cNvPr id="103" name="TextBox 102"/>
          <p:cNvSpPr txBox="1"/>
          <p:nvPr/>
        </p:nvSpPr>
        <p:spPr>
          <a:xfrm>
            <a:off x="3777217" y="5003729"/>
            <a:ext cx="1412093" cy="307777"/>
          </a:xfrm>
          <a:prstGeom prst="rect">
            <a:avLst/>
          </a:prstGeom>
          <a:noFill/>
        </p:spPr>
        <p:txBody>
          <a:bodyPr wrap="square" rtlCol="0">
            <a:spAutoFit/>
          </a:bodyPr>
          <a:lstStyle/>
          <a:p>
            <a:pPr algn="ctr"/>
            <a:r>
              <a:rPr lang="en-US" sz="1400" smtClean="0">
                <a:solidFill>
                  <a:schemeClr val="bg1"/>
                </a:solidFill>
              </a:rPr>
              <a:t>Validate model</a:t>
            </a:r>
            <a:endParaRPr lang="en-US" sz="1400" dirty="0" smtClean="0">
              <a:solidFill>
                <a:schemeClr val="bg1"/>
              </a:solidFill>
            </a:endParaRPr>
          </a:p>
        </p:txBody>
      </p:sp>
      <p:sp>
        <p:nvSpPr>
          <p:cNvPr id="104" name="Rounded Rectangle 103"/>
          <p:cNvSpPr/>
          <p:nvPr/>
        </p:nvSpPr>
        <p:spPr>
          <a:xfrm>
            <a:off x="2877075" y="2595682"/>
            <a:ext cx="3379183" cy="1339016"/>
          </a:xfrm>
          <a:prstGeom prst="roundRect">
            <a:avLst/>
          </a:prstGeom>
          <a:noFill/>
          <a:ln>
            <a:solidFill>
              <a:schemeClr val="accent2"/>
            </a:solidFill>
            <a:prstDash val="sys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5" name="Rounded Rectangle 104"/>
          <p:cNvSpPr/>
          <p:nvPr/>
        </p:nvSpPr>
        <p:spPr>
          <a:xfrm>
            <a:off x="2877645" y="4928865"/>
            <a:ext cx="3379183" cy="429454"/>
          </a:xfrm>
          <a:prstGeom prst="roundRect">
            <a:avLst/>
          </a:prstGeom>
          <a:noFill/>
          <a:ln>
            <a:solidFill>
              <a:schemeClr val="accent2"/>
            </a:solidFill>
            <a:prstDash val="sys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07" name="Elbow Connector 106"/>
          <p:cNvCxnSpPr>
            <a:stCxn id="101" idx="2"/>
            <a:endCxn id="98" idx="0"/>
          </p:cNvCxnSpPr>
          <p:nvPr/>
        </p:nvCxnSpPr>
        <p:spPr>
          <a:xfrm rot="16200000" flipH="1">
            <a:off x="4356054" y="2466909"/>
            <a:ext cx="381875" cy="4354"/>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0" name="Elbow Connector 109"/>
          <p:cNvCxnSpPr>
            <a:stCxn id="98" idx="2"/>
            <a:endCxn id="99" idx="0"/>
          </p:cNvCxnSpPr>
          <p:nvPr/>
        </p:nvCxnSpPr>
        <p:spPr>
          <a:xfrm rot="5400000">
            <a:off x="3916898" y="2813021"/>
            <a:ext cx="477490" cy="787050"/>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8" name="Elbow Connector 117"/>
          <p:cNvCxnSpPr>
            <a:stCxn id="100" idx="3"/>
            <a:endCxn id="98" idx="3"/>
          </p:cNvCxnSpPr>
          <p:nvPr/>
        </p:nvCxnSpPr>
        <p:spPr>
          <a:xfrm flipH="1" flipV="1">
            <a:off x="5189310" y="2813913"/>
            <a:ext cx="941733" cy="779958"/>
          </a:xfrm>
          <a:prstGeom prst="bentConnector3">
            <a:avLst>
              <a:gd name="adj1" fmla="val -8187"/>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5" name="Elbow Connector 124"/>
          <p:cNvCxnSpPr>
            <a:stCxn id="99" idx="1"/>
            <a:endCxn id="98" idx="1"/>
          </p:cNvCxnSpPr>
          <p:nvPr/>
        </p:nvCxnSpPr>
        <p:spPr>
          <a:xfrm rot="10800000" flipH="1">
            <a:off x="3065973" y="2813914"/>
            <a:ext cx="843051" cy="785267"/>
          </a:xfrm>
          <a:prstGeom prst="bentConnector3">
            <a:avLst>
              <a:gd name="adj1" fmla="val -1171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8" name="Elbow Connector 127"/>
          <p:cNvCxnSpPr>
            <a:endCxn id="100" idx="0"/>
          </p:cNvCxnSpPr>
          <p:nvPr/>
        </p:nvCxnSpPr>
        <p:spPr>
          <a:xfrm>
            <a:off x="4544019" y="3203043"/>
            <a:ext cx="738014" cy="236939"/>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1" name="Elbow Connector 130"/>
          <p:cNvCxnSpPr>
            <a:stCxn id="104" idx="2"/>
            <a:endCxn id="102" idx="0"/>
          </p:cNvCxnSpPr>
          <p:nvPr/>
        </p:nvCxnSpPr>
        <p:spPr>
          <a:xfrm rot="5400000">
            <a:off x="4409146" y="4089257"/>
            <a:ext cx="312080" cy="2962"/>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8" name="Elbow Connector 137"/>
          <p:cNvCxnSpPr>
            <a:stCxn id="102" idx="2"/>
            <a:endCxn id="105" idx="0"/>
          </p:cNvCxnSpPr>
          <p:nvPr/>
        </p:nvCxnSpPr>
        <p:spPr>
          <a:xfrm rot="16200000" flipH="1">
            <a:off x="4378316" y="4739944"/>
            <a:ext cx="374310" cy="3532"/>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sp>
        <p:nvSpPr>
          <p:cNvPr id="141" name="TextBox 140"/>
          <p:cNvSpPr txBox="1"/>
          <p:nvPr/>
        </p:nvSpPr>
        <p:spPr>
          <a:xfrm>
            <a:off x="3600302" y="5887098"/>
            <a:ext cx="1992340" cy="369332"/>
          </a:xfrm>
          <a:prstGeom prst="rect">
            <a:avLst/>
          </a:prstGeom>
          <a:noFill/>
        </p:spPr>
        <p:txBody>
          <a:bodyPr wrap="none" rtlCol="0">
            <a:spAutoFit/>
          </a:bodyPr>
          <a:lstStyle/>
          <a:p>
            <a:pPr algn="ctr"/>
            <a:r>
              <a:rPr lang="en-US" dirty="0" smtClean="0">
                <a:solidFill>
                  <a:schemeClr val="bg1"/>
                </a:solidFill>
              </a:rPr>
              <a:t>Classification result</a:t>
            </a:r>
            <a:endParaRPr lang="en-US" dirty="0">
              <a:solidFill>
                <a:schemeClr val="bg1"/>
              </a:solidFill>
            </a:endParaRPr>
          </a:p>
        </p:txBody>
      </p:sp>
      <p:cxnSp>
        <p:nvCxnSpPr>
          <p:cNvPr id="143" name="Elbow Connector 142"/>
          <p:cNvCxnSpPr>
            <a:stCxn id="76" idx="2"/>
            <a:endCxn id="141" idx="0"/>
          </p:cNvCxnSpPr>
          <p:nvPr/>
        </p:nvCxnSpPr>
        <p:spPr>
          <a:xfrm rot="5400000">
            <a:off x="4440781" y="5730888"/>
            <a:ext cx="311902" cy="519"/>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sp>
        <p:nvSpPr>
          <p:cNvPr id="145" name="TextBox 144"/>
          <p:cNvSpPr txBox="1"/>
          <p:nvPr/>
        </p:nvSpPr>
        <p:spPr>
          <a:xfrm>
            <a:off x="2908540" y="2374474"/>
            <a:ext cx="851515" cy="261610"/>
          </a:xfrm>
          <a:prstGeom prst="rect">
            <a:avLst/>
          </a:prstGeom>
          <a:noFill/>
        </p:spPr>
        <p:txBody>
          <a:bodyPr wrap="none" rtlCol="0">
            <a:spAutoFit/>
          </a:bodyPr>
          <a:lstStyle/>
          <a:p>
            <a:pPr algn="ctr"/>
            <a:r>
              <a:rPr lang="en-US" sz="1100" dirty="0" smtClean="0">
                <a:solidFill>
                  <a:schemeClr val="tx1">
                    <a:lumMod val="65000"/>
                  </a:schemeClr>
                </a:solidFill>
              </a:rPr>
              <a:t>Training set</a:t>
            </a:r>
            <a:endParaRPr lang="en-US" sz="1100" dirty="0">
              <a:solidFill>
                <a:schemeClr val="tx1">
                  <a:lumMod val="65000"/>
                </a:schemeClr>
              </a:solidFill>
            </a:endParaRPr>
          </a:p>
        </p:txBody>
      </p:sp>
      <p:sp>
        <p:nvSpPr>
          <p:cNvPr id="146" name="TextBox 145"/>
          <p:cNvSpPr txBox="1"/>
          <p:nvPr/>
        </p:nvSpPr>
        <p:spPr>
          <a:xfrm>
            <a:off x="2935756" y="4713891"/>
            <a:ext cx="800219" cy="261610"/>
          </a:xfrm>
          <a:prstGeom prst="rect">
            <a:avLst/>
          </a:prstGeom>
          <a:noFill/>
        </p:spPr>
        <p:txBody>
          <a:bodyPr wrap="none" rtlCol="0">
            <a:spAutoFit/>
          </a:bodyPr>
          <a:lstStyle/>
          <a:p>
            <a:pPr algn="ctr"/>
            <a:r>
              <a:rPr lang="en-US" sz="1100" dirty="0" smtClean="0">
                <a:solidFill>
                  <a:schemeClr val="tx1">
                    <a:lumMod val="65000"/>
                  </a:schemeClr>
                </a:solidFill>
              </a:rPr>
              <a:t>Testing set</a:t>
            </a:r>
            <a:endParaRPr lang="en-US" sz="1100" dirty="0">
              <a:solidFill>
                <a:schemeClr val="tx1">
                  <a:lumMod val="65000"/>
                </a:schemeClr>
              </a:solidFill>
            </a:endParaRPr>
          </a:p>
        </p:txBody>
      </p:sp>
    </p:spTree>
    <p:extLst>
      <p:ext uri="{BB962C8B-B14F-4D97-AF65-F5344CB8AC3E}">
        <p14:creationId xmlns:p14="http://schemas.microsoft.com/office/powerpoint/2010/main" val="214626769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342900" indent="-342900">
              <a:buFont typeface="Arial" charset="0"/>
              <a:buChar char="•"/>
            </a:pPr>
            <a:endParaRPr lang="en-US" dirty="0" smtClean="0"/>
          </a:p>
          <a:p>
            <a:endParaRPr lang="en-US" dirty="0"/>
          </a:p>
        </p:txBody>
      </p:sp>
      <p:sp>
        <p:nvSpPr>
          <p:cNvPr id="3" name="Title 2"/>
          <p:cNvSpPr>
            <a:spLocks noGrp="1"/>
          </p:cNvSpPr>
          <p:nvPr>
            <p:ph type="title"/>
          </p:nvPr>
        </p:nvSpPr>
        <p:spPr/>
        <p:txBody>
          <a:bodyPr/>
          <a:lstStyle/>
          <a:p>
            <a:r>
              <a:rPr lang="en-US" b="1" dirty="0"/>
              <a:t>literature </a:t>
            </a:r>
            <a:r>
              <a:rPr lang="en-US" b="1" dirty="0" smtClean="0"/>
              <a:t>critique</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342551158"/>
              </p:ext>
            </p:extLst>
          </p:nvPr>
        </p:nvGraphicFramePr>
        <p:xfrm>
          <a:off x="1" y="1002396"/>
          <a:ext cx="9129650" cy="4645018"/>
        </p:xfrm>
        <a:graphic>
          <a:graphicData uri="http://schemas.openxmlformats.org/drawingml/2006/table">
            <a:tbl>
              <a:tblPr firstRow="1" bandRow="1">
                <a:tableStyleId>{5C22544A-7EE6-4342-B048-85BDC9FD1C3A}</a:tableStyleId>
              </a:tblPr>
              <a:tblGrid>
                <a:gridCol w="1590260"/>
                <a:gridCol w="1046106"/>
                <a:gridCol w="1612671"/>
                <a:gridCol w="3057063"/>
                <a:gridCol w="1823550"/>
              </a:tblGrid>
              <a:tr h="362578">
                <a:tc>
                  <a:txBody>
                    <a:bodyPr/>
                    <a:lstStyle/>
                    <a:p>
                      <a:r>
                        <a:rPr lang="en-US" sz="1600" dirty="0" smtClean="0">
                          <a:solidFill>
                            <a:schemeClr val="bg1"/>
                          </a:solidFill>
                        </a:rPr>
                        <a:t>Strategies</a:t>
                      </a:r>
                      <a:endParaRPr lang="en-US" sz="1600" dirty="0">
                        <a:solidFill>
                          <a:schemeClr val="bg1"/>
                        </a:solidFill>
                      </a:endParaRPr>
                    </a:p>
                  </a:txBody>
                  <a:tc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tcPr>
                </a:tc>
                <a:tc>
                  <a:txBody>
                    <a:bodyPr/>
                    <a:lstStyle/>
                    <a:p>
                      <a:r>
                        <a:rPr lang="en-US" sz="1600" dirty="0" smtClean="0">
                          <a:solidFill>
                            <a:schemeClr val="bg1"/>
                          </a:solidFill>
                        </a:rPr>
                        <a:t>Papers</a:t>
                      </a:r>
                      <a:endParaRPr lang="en-US" sz="1600" dirty="0">
                        <a:solidFill>
                          <a:schemeClr val="bg1"/>
                        </a:solidFill>
                      </a:endParaRPr>
                    </a:p>
                  </a:txBody>
                  <a:tc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tcPr>
                </a:tc>
                <a:tc>
                  <a:txBody>
                    <a:bodyPr/>
                    <a:lstStyle/>
                    <a:p>
                      <a:r>
                        <a:rPr lang="en-US" sz="1600" dirty="0" smtClean="0">
                          <a:solidFill>
                            <a:schemeClr val="bg1"/>
                          </a:solidFill>
                        </a:rPr>
                        <a:t>Location/Time</a:t>
                      </a:r>
                      <a:endParaRPr lang="en-US" sz="1600" dirty="0">
                        <a:solidFill>
                          <a:schemeClr val="bg1"/>
                        </a:solidFill>
                      </a:endParaRPr>
                    </a:p>
                  </a:txBody>
                  <a:tc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tcPr>
                </a:tc>
                <a:tc>
                  <a:txBody>
                    <a:bodyPr/>
                    <a:lstStyle/>
                    <a:p>
                      <a:r>
                        <a:rPr lang="en-US" sz="1600" dirty="0" smtClean="0">
                          <a:solidFill>
                            <a:schemeClr val="bg1"/>
                          </a:solidFill>
                        </a:rPr>
                        <a:t>Strength/Weakness</a:t>
                      </a:r>
                      <a:endParaRPr lang="en-US" sz="1600" dirty="0">
                        <a:solidFill>
                          <a:schemeClr val="bg1"/>
                        </a:solidFill>
                      </a:endParaRPr>
                    </a:p>
                  </a:txBody>
                  <a:tc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tcPr>
                </a:tc>
                <a:tc>
                  <a:txBody>
                    <a:bodyPr/>
                    <a:lstStyle/>
                    <a:p>
                      <a:r>
                        <a:rPr lang="en-US" sz="1600" dirty="0" smtClean="0">
                          <a:solidFill>
                            <a:schemeClr val="bg1"/>
                          </a:solidFill>
                        </a:rPr>
                        <a:t>Selected</a:t>
                      </a:r>
                      <a:endParaRPr lang="en-US" sz="1600" dirty="0">
                        <a:solidFill>
                          <a:schemeClr val="bg1"/>
                        </a:solidFill>
                      </a:endParaRPr>
                    </a:p>
                  </a:txBody>
                  <a:tc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tcPr>
                </a:tc>
              </a:tr>
              <a:tr h="362578">
                <a:tc>
                  <a:txBody>
                    <a:bodyPr/>
                    <a:lstStyle/>
                    <a:p>
                      <a:r>
                        <a:rPr lang="en-US" sz="1100" dirty="0" smtClean="0">
                          <a:solidFill>
                            <a:schemeClr val="bg1"/>
                          </a:solidFill>
                        </a:rPr>
                        <a:t>Reviews</a:t>
                      </a:r>
                      <a:endParaRPr lang="en-US" sz="1100" dirty="0">
                        <a:solidFill>
                          <a:schemeClr val="bg1"/>
                        </a:solidFill>
                      </a:endParaRPr>
                    </a:p>
                  </a:txBody>
                  <a:tc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tcPr>
                </a:tc>
                <a:tc>
                  <a:txBody>
                    <a:bodyPr/>
                    <a:lstStyle/>
                    <a:p>
                      <a:pPr marL="171450" indent="-171450">
                        <a:buFont typeface="Arial" panose="020B0604020202020204" pitchFamily="34" charset="0"/>
                        <a:buChar char="•"/>
                      </a:pPr>
                      <a:r>
                        <a:rPr lang="en-US" sz="1100" dirty="0" err="1" smtClean="0">
                          <a:solidFill>
                            <a:schemeClr val="bg1"/>
                          </a:solidFill>
                        </a:rPr>
                        <a:t>Bellazi</a:t>
                      </a:r>
                      <a:r>
                        <a:rPr lang="en-US" sz="1100" baseline="0" dirty="0" smtClean="0">
                          <a:solidFill>
                            <a:schemeClr val="bg1"/>
                          </a:solidFill>
                        </a:rPr>
                        <a:t> et al</a:t>
                      </a:r>
                      <a:endParaRPr lang="en-US" sz="1100" dirty="0">
                        <a:solidFill>
                          <a:schemeClr val="bg1"/>
                        </a:solidFill>
                      </a:endParaRPr>
                    </a:p>
                  </a:txBody>
                  <a:tc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tcPr>
                </a:tc>
                <a:tc>
                  <a:txBody>
                    <a:bodyPr/>
                    <a:lstStyle/>
                    <a:p>
                      <a:pPr marL="171450" indent="-171450">
                        <a:buFont typeface="Arial" panose="020B0604020202020204" pitchFamily="34" charset="0"/>
                        <a:buChar char="•"/>
                      </a:pPr>
                      <a:r>
                        <a:rPr lang="nl-NL" sz="1100" dirty="0" smtClean="0">
                          <a:solidFill>
                            <a:schemeClr val="bg1"/>
                          </a:solidFill>
                        </a:rPr>
                        <a:t>Int J Med Inform, vol. 77, pp. 81-97, 2008</a:t>
                      </a:r>
                      <a:r>
                        <a:rPr lang="nl-NL" sz="1200" dirty="0" smtClean="0">
                          <a:solidFill>
                            <a:schemeClr val="bg1"/>
                          </a:solidFill>
                        </a:rPr>
                        <a:t>.</a:t>
                      </a:r>
                      <a:endParaRPr lang="en-US" sz="1200" dirty="0">
                        <a:solidFill>
                          <a:schemeClr val="bg1"/>
                        </a:solidFill>
                      </a:endParaRPr>
                    </a:p>
                  </a:txBody>
                  <a:tc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tcPr>
                </a:tc>
                <a:tc>
                  <a:txBody>
                    <a:bodyPr/>
                    <a:lstStyle/>
                    <a:p>
                      <a:pPr marL="0" indent="0" algn="just">
                        <a:buFont typeface="Arial" charset="0"/>
                        <a:buNone/>
                      </a:pPr>
                      <a:r>
                        <a:rPr lang="en-US" sz="1100" b="1" baseline="0" dirty="0" smtClean="0"/>
                        <a:t>Strength: </a:t>
                      </a:r>
                      <a:r>
                        <a:rPr lang="en-US" sz="1100" b="0" baseline="0" dirty="0" smtClean="0"/>
                        <a:t>1) </a:t>
                      </a:r>
                      <a:r>
                        <a:rPr lang="en-US" sz="1100" baseline="0" dirty="0" smtClean="0"/>
                        <a:t>very elaborate</a:t>
                      </a:r>
                    </a:p>
                    <a:p>
                      <a:pPr marL="0" indent="0" algn="just">
                        <a:buFont typeface="Arial" charset="0"/>
                        <a:buNone/>
                      </a:pPr>
                      <a:r>
                        <a:rPr lang="en-US" sz="1100" baseline="0" dirty="0" smtClean="0"/>
                        <a:t>                  2) Discusses all problem/issues </a:t>
                      </a:r>
                    </a:p>
                    <a:p>
                      <a:endParaRPr lang="en-US" sz="1600" dirty="0">
                        <a:solidFill>
                          <a:schemeClr val="bg1"/>
                        </a:solidFill>
                      </a:endParaRPr>
                    </a:p>
                  </a:txBody>
                  <a:tc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tcPr>
                </a:tc>
                <a:tc>
                  <a:txBody>
                    <a:bodyPr/>
                    <a:lstStyle/>
                    <a:p>
                      <a:endParaRPr lang="en-US" sz="1600" dirty="0" smtClean="0">
                        <a:solidFill>
                          <a:schemeClr val="bg1"/>
                        </a:solidFill>
                      </a:endParaRPr>
                    </a:p>
                    <a:p>
                      <a:endParaRPr lang="en-US" sz="1600" dirty="0">
                        <a:solidFill>
                          <a:schemeClr val="bg1"/>
                        </a:solidFill>
                      </a:endParaRPr>
                    </a:p>
                    <a:p>
                      <a:endParaRPr lang="en-US" sz="1600" dirty="0" smtClean="0">
                        <a:solidFill>
                          <a:schemeClr val="bg1"/>
                        </a:solidFill>
                      </a:endParaRPr>
                    </a:p>
                  </a:txBody>
                  <a:tc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tcPr>
                </a:tc>
              </a:tr>
              <a:tr h="795130">
                <a:tc>
                  <a:txBody>
                    <a:bodyPr/>
                    <a:lstStyle/>
                    <a:p>
                      <a:pPr marL="0" indent="0">
                        <a:buFont typeface="Arial" charset="0"/>
                        <a:buNone/>
                      </a:pPr>
                      <a:r>
                        <a:rPr lang="en-US" sz="1100" baseline="0" dirty="0" smtClean="0"/>
                        <a:t>Fisher Discriminant Analysis</a:t>
                      </a:r>
                    </a:p>
                    <a:p>
                      <a:pPr marL="0" indent="0">
                        <a:buFont typeface="Arial" charset="0"/>
                        <a:buNone/>
                      </a:pPr>
                      <a:r>
                        <a:rPr lang="en-US" sz="1100" baseline="0" dirty="0" smtClean="0"/>
                        <a:t>      </a:t>
                      </a:r>
                    </a:p>
                  </a:txBody>
                  <a:tc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tcPr>
                </a:tc>
                <a:tc>
                  <a:txBody>
                    <a:bodyPr/>
                    <a:lstStyle/>
                    <a:p>
                      <a:pPr marL="171450" indent="-171450">
                        <a:buFont typeface="Arial" panose="020B0604020202020204" pitchFamily="34" charset="0"/>
                        <a:buChar char="•"/>
                      </a:pPr>
                      <a:r>
                        <a:rPr lang="en-US" sz="1100" dirty="0" smtClean="0"/>
                        <a:t>Mika</a:t>
                      </a:r>
                      <a:r>
                        <a:rPr lang="en-US" sz="1100" baseline="0" dirty="0" smtClean="0"/>
                        <a:t> et al</a:t>
                      </a:r>
                      <a:endParaRPr lang="en-US" sz="1100" dirty="0" smtClean="0"/>
                    </a:p>
                  </a:txBody>
                  <a:tc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tcPr>
                </a:tc>
                <a:tc>
                  <a:txBody>
                    <a:bodyPr/>
                    <a:lstStyle/>
                    <a:p>
                      <a:pPr marL="171450" marR="0" indent="-171450" algn="l" defTabSz="45717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dirty="0" smtClean="0"/>
                        <a:t>Neural Networks for Signal Processing IX, 1999. Proceedings of the 1999 </a:t>
                      </a:r>
                      <a:r>
                        <a:rPr lang="en-US" sz="1100" dirty="0" err="1" smtClean="0"/>
                        <a:t>IEEE,Signal</a:t>
                      </a:r>
                      <a:r>
                        <a:rPr lang="en-US" sz="1100" dirty="0" smtClean="0"/>
                        <a:t> Processing Society Workshop., 1999, pp. 41-48.</a:t>
                      </a:r>
                      <a:endParaRPr lang="en-US" sz="1100" dirty="0"/>
                    </a:p>
                  </a:txBody>
                  <a:tc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tcPr>
                </a:tc>
                <a:tc>
                  <a:txBody>
                    <a:bodyPr/>
                    <a:lstStyle/>
                    <a:p>
                      <a:pPr marL="0" indent="0" algn="just">
                        <a:buFont typeface="Arial" charset="0"/>
                        <a:buNone/>
                      </a:pPr>
                      <a:r>
                        <a:rPr lang="en-US" sz="1100" b="1" baseline="0" dirty="0" smtClean="0"/>
                        <a:t>Strength: </a:t>
                      </a:r>
                      <a:r>
                        <a:rPr lang="en-US" sz="1100" b="0" baseline="0" dirty="0" smtClean="0"/>
                        <a:t>1) </a:t>
                      </a:r>
                      <a:r>
                        <a:rPr lang="en-US" sz="1100" b="0" baseline="0" dirty="0" smtClean="0"/>
                        <a:t>V</a:t>
                      </a:r>
                      <a:r>
                        <a:rPr lang="en-US" sz="1100" baseline="0" dirty="0" smtClean="0"/>
                        <a:t>ery </a:t>
                      </a:r>
                      <a:r>
                        <a:rPr lang="en-US" sz="1100" baseline="0" dirty="0" smtClean="0"/>
                        <a:t>popular </a:t>
                      </a:r>
                    </a:p>
                    <a:p>
                      <a:pPr marL="0" indent="0" algn="just">
                        <a:buFont typeface="Arial" charset="0"/>
                        <a:buNone/>
                      </a:pPr>
                      <a:r>
                        <a:rPr lang="en-US" sz="1100" baseline="0" dirty="0" smtClean="0"/>
                        <a:t>                  2</a:t>
                      </a:r>
                      <a:r>
                        <a:rPr lang="en-US" sz="1100" baseline="0" dirty="0" smtClean="0"/>
                        <a:t>) Linear </a:t>
                      </a:r>
                      <a:endParaRPr lang="en-US" sz="1100" baseline="0" dirty="0" smtClean="0"/>
                    </a:p>
                    <a:p>
                      <a:pPr marL="0" indent="0" algn="just">
                        <a:buFont typeface="Arial" charset="0"/>
                        <a:buNone/>
                      </a:pPr>
                      <a:r>
                        <a:rPr lang="en-US" sz="1100" baseline="0" dirty="0" smtClean="0"/>
                        <a:t>                  3) Very fast and efficient </a:t>
                      </a:r>
                    </a:p>
                    <a:p>
                      <a:pPr marL="0" marR="0" indent="0" algn="l" defTabSz="457177" rtl="0" eaLnBrk="1" fontAlgn="auto" latinLnBrk="0" hangingPunct="1">
                        <a:lnSpc>
                          <a:spcPct val="100000"/>
                        </a:lnSpc>
                        <a:spcBef>
                          <a:spcPts val="0"/>
                        </a:spcBef>
                        <a:spcAft>
                          <a:spcPts val="0"/>
                        </a:spcAft>
                        <a:buClrTx/>
                        <a:buSzTx/>
                        <a:buFont typeface="Arial" charset="0"/>
                        <a:buNone/>
                        <a:tabLst/>
                        <a:defRPr/>
                      </a:pPr>
                      <a:r>
                        <a:rPr lang="en-US" sz="1100" b="1" baseline="0" dirty="0" smtClean="0"/>
                        <a:t>Weakness: </a:t>
                      </a:r>
                      <a:r>
                        <a:rPr lang="en-US" sz="1100" b="0" baseline="0" dirty="0" smtClean="0"/>
                        <a:t>1)</a:t>
                      </a:r>
                      <a:r>
                        <a:rPr lang="en-US" sz="1100" baseline="0" dirty="0" smtClean="0"/>
                        <a:t> Doesn’t work well for overlapping distributions.</a:t>
                      </a:r>
                      <a:endParaRPr lang="en-US" sz="1100" dirty="0" smtClean="0"/>
                    </a:p>
                    <a:p>
                      <a:pPr marL="0" indent="0" algn="l">
                        <a:buFont typeface="Arial" charset="0"/>
                        <a:buNone/>
                      </a:pPr>
                      <a:endParaRPr lang="en-US" sz="1100" dirty="0"/>
                    </a:p>
                  </a:txBody>
                  <a:tc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tcPr>
                </a:tc>
                <a:tc>
                  <a:txBody>
                    <a:bodyPr/>
                    <a:lstStyle/>
                    <a:p>
                      <a:pPr marL="0" indent="0">
                        <a:buFont typeface="Arial" charset="0"/>
                        <a:buNone/>
                      </a:pPr>
                      <a:r>
                        <a:rPr lang="en-US" sz="1100" dirty="0" smtClean="0"/>
                        <a:t>No</a:t>
                      </a:r>
                    </a:p>
                  </a:txBody>
                  <a:tc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tcPr>
                </a:tc>
              </a:tr>
              <a:tr h="662609">
                <a:tc>
                  <a:txBody>
                    <a:bodyPr/>
                    <a:lstStyle/>
                    <a:p>
                      <a:pPr marL="0" marR="0" indent="0" algn="just" defTabSz="457177" rtl="0" eaLnBrk="1" fontAlgn="auto" latinLnBrk="0" hangingPunct="1">
                        <a:lnSpc>
                          <a:spcPct val="100000"/>
                        </a:lnSpc>
                        <a:spcBef>
                          <a:spcPts val="0"/>
                        </a:spcBef>
                        <a:spcAft>
                          <a:spcPts val="0"/>
                        </a:spcAft>
                        <a:buClrTx/>
                        <a:buSzTx/>
                        <a:buFont typeface="Arial" charset="0"/>
                        <a:buNone/>
                        <a:tabLst/>
                        <a:defRPr/>
                      </a:pPr>
                      <a:r>
                        <a:rPr lang="en-US" sz="1100" baseline="0" dirty="0" smtClean="0"/>
                        <a:t>Support Vector Machine</a:t>
                      </a:r>
                    </a:p>
                  </a:txBody>
                  <a:tc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tcPr>
                </a:tc>
                <a:tc>
                  <a:txBody>
                    <a:bodyPr/>
                    <a:lstStyle/>
                    <a:p>
                      <a:pPr marL="171450" indent="-171450" algn="just">
                        <a:buFont typeface="Arial" panose="020B0604020202020204" pitchFamily="34" charset="0"/>
                        <a:buChar char="•"/>
                      </a:pPr>
                      <a:r>
                        <a:rPr lang="en-US" sz="1100" dirty="0" smtClean="0"/>
                        <a:t>Cortes et al</a:t>
                      </a:r>
                      <a:endParaRPr lang="en-US" sz="1100" baseline="0" dirty="0" smtClean="0"/>
                    </a:p>
                    <a:p>
                      <a:pPr marL="171450" indent="-171450">
                        <a:buFont typeface="Arial" panose="020B0604020202020204" pitchFamily="34" charset="0"/>
                        <a:buChar char="•"/>
                      </a:pPr>
                      <a:endParaRPr lang="en-US" sz="1100" baseline="0" dirty="0" smtClean="0"/>
                    </a:p>
                    <a:p>
                      <a:pPr marL="171450" indent="-171450" algn="just">
                        <a:buFont typeface="Arial" panose="020B0604020202020204" pitchFamily="34" charset="0"/>
                        <a:buChar char="•"/>
                      </a:pPr>
                      <a:r>
                        <a:rPr lang="en-US" sz="1100" baseline="0" dirty="0" smtClean="0"/>
                        <a:t>Chang et al</a:t>
                      </a:r>
                      <a:endParaRPr lang="en-US" sz="1100" dirty="0" smtClean="0"/>
                    </a:p>
                  </a:txBody>
                  <a:tc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tcPr>
                </a:tc>
                <a:tc>
                  <a:txBody>
                    <a:bodyPr/>
                    <a:lstStyle/>
                    <a:p>
                      <a:pPr marL="171450" marR="0" indent="-171450" algn="just" defTabSz="45717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dirty="0" smtClean="0"/>
                        <a:t>Machine Learning, 20, 273-297 (1995)</a:t>
                      </a:r>
                    </a:p>
                    <a:p>
                      <a:pPr marL="171450" marR="0" indent="-171450" algn="just" defTabSz="457177"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100" dirty="0" smtClean="0"/>
                    </a:p>
                    <a:p>
                      <a:pPr marL="171450" marR="0" indent="-171450" algn="l" defTabSz="45717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kern="1200" dirty="0" smtClean="0">
                          <a:solidFill>
                            <a:schemeClr val="dk1"/>
                          </a:solidFill>
                          <a:effectLst/>
                          <a:latin typeface="+mn-lt"/>
                          <a:ea typeface="+mn-ea"/>
                          <a:cs typeface="+mn-cs"/>
                        </a:rPr>
                        <a:t>National Taiwan University, Taipei, Taiwan, March</a:t>
                      </a:r>
                      <a:r>
                        <a:rPr lang="en-US" sz="1100" kern="1200" baseline="0" dirty="0" smtClean="0">
                          <a:solidFill>
                            <a:schemeClr val="dk1"/>
                          </a:solidFill>
                          <a:effectLst/>
                          <a:latin typeface="+mn-lt"/>
                          <a:ea typeface="+mn-ea"/>
                          <a:cs typeface="+mn-cs"/>
                        </a:rPr>
                        <a:t> 2013 (revised)</a:t>
                      </a:r>
                      <a:r>
                        <a:rPr lang="en-US" sz="1100" kern="1200" dirty="0" smtClean="0">
                          <a:solidFill>
                            <a:schemeClr val="dk1"/>
                          </a:solidFill>
                          <a:effectLst/>
                          <a:latin typeface="+mn-lt"/>
                          <a:ea typeface="+mn-ea"/>
                          <a:cs typeface="+mn-cs"/>
                        </a:rPr>
                        <a:t> </a:t>
                      </a:r>
                      <a:endParaRPr lang="en-US" sz="1100" dirty="0" smtClean="0"/>
                    </a:p>
                    <a:p>
                      <a:pPr marL="0" marR="0" indent="0" algn="just" defTabSz="457177" rtl="0" eaLnBrk="1" fontAlgn="auto" latinLnBrk="0" hangingPunct="1">
                        <a:lnSpc>
                          <a:spcPct val="100000"/>
                        </a:lnSpc>
                        <a:spcBef>
                          <a:spcPts val="0"/>
                        </a:spcBef>
                        <a:spcAft>
                          <a:spcPts val="0"/>
                        </a:spcAft>
                        <a:buClrTx/>
                        <a:buSzTx/>
                        <a:buFont typeface="Arial"/>
                        <a:buNone/>
                        <a:tabLst/>
                        <a:defRPr/>
                      </a:pPr>
                      <a:endParaRPr lang="en-US" sz="1100" dirty="0"/>
                    </a:p>
                  </a:txBody>
                  <a:tc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tcPr>
                </a:tc>
                <a:tc>
                  <a:txBody>
                    <a:bodyPr/>
                    <a:lstStyle/>
                    <a:p>
                      <a:pPr marL="0" indent="0" algn="just">
                        <a:buFont typeface="Arial" charset="0"/>
                        <a:buNone/>
                      </a:pPr>
                      <a:r>
                        <a:rPr lang="en-US" sz="1100" b="1" baseline="0" dirty="0" smtClean="0"/>
                        <a:t>Strength: </a:t>
                      </a:r>
                      <a:r>
                        <a:rPr lang="en-US" sz="1100" b="0" baseline="0" dirty="0" smtClean="0"/>
                        <a:t>1) </a:t>
                      </a:r>
                      <a:r>
                        <a:rPr lang="en-US" sz="1100" baseline="0" dirty="0" smtClean="0"/>
                        <a:t>very popular </a:t>
                      </a:r>
                    </a:p>
                    <a:p>
                      <a:pPr marL="0" indent="0" algn="just">
                        <a:buFont typeface="Arial" charset="0"/>
                        <a:buNone/>
                      </a:pPr>
                      <a:r>
                        <a:rPr lang="en-US" sz="1100" baseline="0" dirty="0" smtClean="0"/>
                        <a:t>                  2)both linear and non-linear data </a:t>
                      </a:r>
                    </a:p>
                    <a:p>
                      <a:pPr marL="0" indent="0" algn="just">
                        <a:buFont typeface="Arial" charset="0"/>
                        <a:buNone/>
                      </a:pPr>
                      <a:r>
                        <a:rPr lang="en-US" sz="1100" baseline="0" dirty="0" smtClean="0"/>
                        <a:t>                  3) Very fast and efficient </a:t>
                      </a:r>
                    </a:p>
                    <a:p>
                      <a:pPr marL="0" indent="0" algn="l">
                        <a:buFont typeface="Arial" charset="0"/>
                        <a:buNone/>
                      </a:pPr>
                      <a:r>
                        <a:rPr lang="en-US" sz="1100" b="1" baseline="0" dirty="0" smtClean="0"/>
                        <a:t>Weakness: </a:t>
                      </a:r>
                      <a:r>
                        <a:rPr lang="en-US" sz="1100" b="0" baseline="0" dirty="0" smtClean="0"/>
                        <a:t>1)</a:t>
                      </a:r>
                      <a:r>
                        <a:rPr lang="en-US" sz="1100" baseline="0" dirty="0" smtClean="0"/>
                        <a:t>single model cannot be used for        multi-class classification problems,    2)computationally complex and expensive.</a:t>
                      </a:r>
                    </a:p>
                    <a:p>
                      <a:pPr marL="0" indent="0" algn="l">
                        <a:buFont typeface="Arial" charset="0"/>
                        <a:buNone/>
                      </a:pPr>
                      <a:endParaRPr lang="en-US" sz="1100" dirty="0"/>
                    </a:p>
                  </a:txBody>
                  <a:tc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tcPr>
                </a:tc>
                <a:tc>
                  <a:txBody>
                    <a:bodyPr/>
                    <a:lstStyle/>
                    <a:p>
                      <a:pPr marL="0" indent="0" algn="just">
                        <a:buFont typeface="Arial" charset="0"/>
                        <a:buNone/>
                      </a:pPr>
                      <a:r>
                        <a:rPr lang="en-US" sz="1100" dirty="0" smtClean="0"/>
                        <a:t>Yes</a:t>
                      </a:r>
                    </a:p>
                  </a:txBody>
                  <a:tc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tcPr>
                </a:tc>
              </a:tr>
              <a:tr h="675861">
                <a:tc>
                  <a:txBody>
                    <a:bodyPr/>
                    <a:lstStyle/>
                    <a:p>
                      <a:pPr marL="0" indent="0">
                        <a:buFont typeface="Arial" charset="0"/>
                        <a:buNone/>
                      </a:pPr>
                      <a:r>
                        <a:rPr lang="en-US" sz="1100" dirty="0" smtClean="0"/>
                        <a:t>Neural Network</a:t>
                      </a:r>
                    </a:p>
                  </a:txBody>
                  <a:tc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tcPr>
                </a:tc>
                <a:tc>
                  <a:txBody>
                    <a:bodyPr/>
                    <a:lstStyle/>
                    <a:p>
                      <a:pPr marL="171450" marR="0" indent="-171450" algn="l" defTabSz="45717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sz="1100" dirty="0" smtClean="0"/>
                        <a:t>Jain</a:t>
                      </a:r>
                      <a:r>
                        <a:rPr lang="fr-FR" sz="1100" baseline="0" dirty="0" smtClean="0"/>
                        <a:t> et al</a:t>
                      </a:r>
                      <a:endParaRPr lang="en-US" sz="1100" dirty="0" smtClean="0"/>
                    </a:p>
                  </a:txBody>
                  <a:tc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tcPr>
                </a:tc>
                <a:tc>
                  <a:txBody>
                    <a:bodyPr/>
                    <a:lstStyle/>
                    <a:p>
                      <a:pPr marL="171450" marR="0" indent="-171450" algn="l" defTabSz="45717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nl-NL" sz="1100" i="0" kern="1200" dirty="0" smtClean="0">
                          <a:solidFill>
                            <a:schemeClr val="dk1"/>
                          </a:solidFill>
                          <a:effectLst/>
                          <a:latin typeface="+mn-lt"/>
                          <a:ea typeface="+mn-ea"/>
                          <a:cs typeface="+mn-cs"/>
                        </a:rPr>
                        <a:t>IEEE</a:t>
                      </a:r>
                      <a:r>
                        <a:rPr lang="nl-NL" sz="1100" i="0" kern="1200" baseline="0" dirty="0" smtClean="0">
                          <a:solidFill>
                            <a:schemeClr val="dk1"/>
                          </a:solidFill>
                          <a:effectLst/>
                          <a:latin typeface="+mn-lt"/>
                          <a:ea typeface="+mn-ea"/>
                          <a:cs typeface="+mn-cs"/>
                        </a:rPr>
                        <a:t> </a:t>
                      </a:r>
                      <a:r>
                        <a:rPr lang="nl-NL" sz="1100" i="0" kern="1200" dirty="0" smtClean="0">
                          <a:solidFill>
                            <a:schemeClr val="dk1"/>
                          </a:solidFill>
                          <a:effectLst/>
                          <a:latin typeface="+mn-lt"/>
                          <a:ea typeface="+mn-ea"/>
                          <a:cs typeface="+mn-cs"/>
                        </a:rPr>
                        <a:t>computer, vol. 29, pp. 31-44, 1996.</a:t>
                      </a:r>
                      <a:endParaRPr lang="en-US" sz="1100" dirty="0"/>
                    </a:p>
                  </a:txBody>
                  <a:tc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tcPr>
                </a:tc>
                <a:tc>
                  <a:txBody>
                    <a:bodyPr/>
                    <a:lstStyle/>
                    <a:p>
                      <a:pPr marL="0" indent="0">
                        <a:buFont typeface="Arial" panose="020B0604020202020204" pitchFamily="34" charset="0"/>
                        <a:buNone/>
                      </a:pPr>
                      <a:r>
                        <a:rPr lang="en-US" sz="1100" b="1" baseline="0" dirty="0" smtClean="0"/>
                        <a:t>Strength: </a:t>
                      </a:r>
                      <a:r>
                        <a:rPr lang="en-US" sz="1100" b="0" baseline="0" dirty="0" smtClean="0"/>
                        <a:t>1)effectively model high dimensional features</a:t>
                      </a:r>
                    </a:p>
                    <a:p>
                      <a:pPr marL="0" indent="0">
                        <a:buFont typeface="Arial" panose="020B0604020202020204" pitchFamily="34" charset="0"/>
                        <a:buNone/>
                      </a:pPr>
                      <a:r>
                        <a:rPr lang="en-US" sz="1100" b="1" baseline="0" dirty="0" smtClean="0"/>
                        <a:t>Weakness: </a:t>
                      </a:r>
                      <a:r>
                        <a:rPr lang="en-US" sz="1100" b="0" baseline="0" dirty="0" smtClean="0"/>
                        <a:t>1) Time consuming</a:t>
                      </a:r>
                    </a:p>
                    <a:p>
                      <a:pPr marL="0" indent="0">
                        <a:buFont typeface="Arial" panose="020B0604020202020204" pitchFamily="34" charset="0"/>
                        <a:buNone/>
                      </a:pPr>
                      <a:r>
                        <a:rPr lang="en-US" sz="1100" b="0" baseline="0" dirty="0" smtClean="0"/>
                        <a:t>                     2) Over fitting </a:t>
                      </a:r>
                      <a:endParaRPr lang="en-US" sz="1100" dirty="0"/>
                    </a:p>
                  </a:txBody>
                  <a:tc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tcPr>
                </a:tc>
                <a:tc>
                  <a:txBody>
                    <a:bodyPr/>
                    <a:lstStyle/>
                    <a:p>
                      <a:pPr marL="0" indent="0">
                        <a:buFont typeface="Arial" charset="0"/>
                        <a:buNone/>
                      </a:pPr>
                      <a:r>
                        <a:rPr lang="en-US" sz="1100" dirty="0" smtClean="0"/>
                        <a:t>Yes</a:t>
                      </a:r>
                      <a:endParaRPr lang="en-US" sz="1100" dirty="0"/>
                    </a:p>
                  </a:txBody>
                  <a:tc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tcPr>
                </a:tc>
              </a:tr>
            </a:tbl>
          </a:graphicData>
        </a:graphic>
      </p:graphicFrame>
    </p:spTree>
    <p:extLst>
      <p:ext uri="{BB962C8B-B14F-4D97-AF65-F5344CB8AC3E}">
        <p14:creationId xmlns:p14="http://schemas.microsoft.com/office/powerpoint/2010/main" val="330767150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342900" indent="-342900">
              <a:buFont typeface="Arial" charset="0"/>
              <a:buChar char="•"/>
            </a:pPr>
            <a:endParaRPr lang="en-US" dirty="0" smtClean="0"/>
          </a:p>
          <a:p>
            <a:endParaRPr lang="en-US" dirty="0"/>
          </a:p>
        </p:txBody>
      </p:sp>
      <p:sp>
        <p:nvSpPr>
          <p:cNvPr id="3" name="Title 2"/>
          <p:cNvSpPr>
            <a:spLocks noGrp="1"/>
          </p:cNvSpPr>
          <p:nvPr>
            <p:ph type="title"/>
          </p:nvPr>
        </p:nvSpPr>
        <p:spPr/>
        <p:txBody>
          <a:bodyPr/>
          <a:lstStyle/>
          <a:p>
            <a:r>
              <a:rPr lang="en-US" b="1" dirty="0"/>
              <a:t>literature </a:t>
            </a:r>
            <a:r>
              <a:rPr lang="en-US" b="1" dirty="0" smtClean="0"/>
              <a:t>critique</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1606334493"/>
              </p:ext>
            </p:extLst>
          </p:nvPr>
        </p:nvGraphicFramePr>
        <p:xfrm>
          <a:off x="1" y="1002396"/>
          <a:ext cx="9129650" cy="4599425"/>
        </p:xfrm>
        <a:graphic>
          <a:graphicData uri="http://schemas.openxmlformats.org/drawingml/2006/table">
            <a:tbl>
              <a:tblPr firstRow="1" bandRow="1">
                <a:tableStyleId>{5C22544A-7EE6-4342-B048-85BDC9FD1C3A}</a:tableStyleId>
              </a:tblPr>
              <a:tblGrid>
                <a:gridCol w="1590260"/>
                <a:gridCol w="1046106"/>
                <a:gridCol w="1612671"/>
                <a:gridCol w="3057063"/>
                <a:gridCol w="1823550"/>
              </a:tblGrid>
              <a:tr h="362578">
                <a:tc>
                  <a:txBody>
                    <a:bodyPr/>
                    <a:lstStyle/>
                    <a:p>
                      <a:r>
                        <a:rPr lang="en-US" sz="1600" dirty="0" smtClean="0">
                          <a:solidFill>
                            <a:schemeClr val="bg1"/>
                          </a:solidFill>
                        </a:rPr>
                        <a:t>Strategies</a:t>
                      </a:r>
                      <a:endParaRPr lang="en-US" sz="1600" dirty="0">
                        <a:solidFill>
                          <a:schemeClr val="bg1"/>
                        </a:solidFill>
                      </a:endParaRPr>
                    </a:p>
                  </a:txBody>
                  <a:tc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tcPr>
                </a:tc>
                <a:tc>
                  <a:txBody>
                    <a:bodyPr/>
                    <a:lstStyle/>
                    <a:p>
                      <a:r>
                        <a:rPr lang="en-US" sz="1600" dirty="0" smtClean="0">
                          <a:solidFill>
                            <a:schemeClr val="bg1"/>
                          </a:solidFill>
                        </a:rPr>
                        <a:t>Papers</a:t>
                      </a:r>
                      <a:endParaRPr lang="en-US" sz="1600" dirty="0">
                        <a:solidFill>
                          <a:schemeClr val="bg1"/>
                        </a:solidFill>
                      </a:endParaRPr>
                    </a:p>
                  </a:txBody>
                  <a:tc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tcPr>
                </a:tc>
                <a:tc>
                  <a:txBody>
                    <a:bodyPr/>
                    <a:lstStyle/>
                    <a:p>
                      <a:r>
                        <a:rPr lang="en-US" sz="1600" dirty="0" smtClean="0">
                          <a:solidFill>
                            <a:schemeClr val="bg1"/>
                          </a:solidFill>
                        </a:rPr>
                        <a:t>Location/Time</a:t>
                      </a:r>
                      <a:endParaRPr lang="en-US" sz="1600" dirty="0">
                        <a:solidFill>
                          <a:schemeClr val="bg1"/>
                        </a:solidFill>
                      </a:endParaRPr>
                    </a:p>
                  </a:txBody>
                  <a:tc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tcPr>
                </a:tc>
                <a:tc>
                  <a:txBody>
                    <a:bodyPr/>
                    <a:lstStyle/>
                    <a:p>
                      <a:r>
                        <a:rPr lang="en-US" sz="1600" dirty="0" smtClean="0">
                          <a:solidFill>
                            <a:schemeClr val="bg1"/>
                          </a:solidFill>
                        </a:rPr>
                        <a:t>Strength/Weakness</a:t>
                      </a:r>
                      <a:endParaRPr lang="en-US" sz="1600" dirty="0">
                        <a:solidFill>
                          <a:schemeClr val="bg1"/>
                        </a:solidFill>
                      </a:endParaRPr>
                    </a:p>
                  </a:txBody>
                  <a:tc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tcPr>
                </a:tc>
                <a:tc>
                  <a:txBody>
                    <a:bodyPr/>
                    <a:lstStyle/>
                    <a:p>
                      <a:r>
                        <a:rPr lang="en-US" sz="1600" dirty="0" smtClean="0">
                          <a:solidFill>
                            <a:schemeClr val="bg1"/>
                          </a:solidFill>
                        </a:rPr>
                        <a:t>Selected</a:t>
                      </a:r>
                      <a:endParaRPr lang="en-US" sz="1600" dirty="0">
                        <a:solidFill>
                          <a:schemeClr val="bg1"/>
                        </a:solidFill>
                      </a:endParaRPr>
                    </a:p>
                  </a:txBody>
                  <a:tc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tcPr>
                </a:tc>
              </a:tr>
              <a:tr h="622852">
                <a:tc>
                  <a:txBody>
                    <a:bodyPr/>
                    <a:lstStyle/>
                    <a:p>
                      <a:pPr marL="0" indent="0">
                        <a:buFont typeface="Arial" charset="0"/>
                        <a:buNone/>
                      </a:pPr>
                      <a:r>
                        <a:rPr lang="en-US" sz="1100" dirty="0" smtClean="0"/>
                        <a:t>K-nearest</a:t>
                      </a:r>
                      <a:r>
                        <a:rPr lang="en-US" sz="1100" baseline="0" dirty="0" smtClean="0"/>
                        <a:t> Neighbor</a:t>
                      </a:r>
                      <a:endParaRPr lang="en-US" sz="1100" dirty="0" smtClean="0"/>
                    </a:p>
                  </a:txBody>
                  <a:tc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tcPr>
                </a:tc>
                <a:tc>
                  <a:txBody>
                    <a:bodyPr/>
                    <a:lstStyle/>
                    <a:p>
                      <a:pPr marL="171450" marR="0" indent="-171450" algn="l" defTabSz="45717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dirty="0" smtClean="0"/>
                        <a:t>Pereira</a:t>
                      </a:r>
                      <a:r>
                        <a:rPr lang="en-US" sz="1100" baseline="0" dirty="0" smtClean="0"/>
                        <a:t> et al</a:t>
                      </a:r>
                      <a:endParaRPr lang="en-US" sz="1100" dirty="0" smtClean="0"/>
                    </a:p>
                  </a:txBody>
                  <a:tc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tcPr>
                </a:tc>
                <a:tc>
                  <a:txBody>
                    <a:bodyPr/>
                    <a:lstStyle/>
                    <a:p>
                      <a:pPr marL="171450" marR="0" indent="-171450" algn="l" defTabSz="45717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dirty="0" err="1" smtClean="0"/>
                        <a:t>NeuroImage</a:t>
                      </a:r>
                      <a:r>
                        <a:rPr lang="en-US" sz="1100" dirty="0" smtClean="0"/>
                        <a:t>,</a:t>
                      </a:r>
                      <a:r>
                        <a:rPr lang="en-US" sz="1100" baseline="0" dirty="0" smtClean="0"/>
                        <a:t> Volume 45,  Issue 1, Supplement 1, March 2009, Pages S199-S209</a:t>
                      </a:r>
                      <a:endParaRPr lang="en-US" sz="1100" dirty="0"/>
                    </a:p>
                  </a:txBody>
                  <a:tc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tcPr>
                </a:tc>
                <a:tc>
                  <a:txBody>
                    <a:bodyPr/>
                    <a:lstStyle/>
                    <a:p>
                      <a:pPr marL="0" indent="0">
                        <a:buFont typeface="Arial" charset="0"/>
                        <a:buNone/>
                      </a:pPr>
                      <a:r>
                        <a:rPr lang="en-US" sz="1100" b="1" dirty="0" smtClean="0"/>
                        <a:t>Strength:</a:t>
                      </a:r>
                      <a:r>
                        <a:rPr lang="en-US" sz="1100" b="1" baseline="0" dirty="0" smtClean="0"/>
                        <a:t> </a:t>
                      </a:r>
                      <a:r>
                        <a:rPr lang="en-US" sz="1100" b="0" baseline="0" dirty="0" smtClean="0"/>
                        <a:t>1)</a:t>
                      </a:r>
                      <a:r>
                        <a:rPr lang="en-US" sz="1100" dirty="0" smtClean="0"/>
                        <a:t>Simplest</a:t>
                      </a:r>
                      <a:r>
                        <a:rPr lang="en-US" sz="1100" baseline="0" dirty="0" smtClean="0"/>
                        <a:t> classifier.</a:t>
                      </a:r>
                    </a:p>
                    <a:p>
                      <a:pPr marL="0" indent="0">
                        <a:buFont typeface="Arial" charset="0"/>
                        <a:buNone/>
                      </a:pPr>
                      <a:r>
                        <a:rPr lang="en-US" sz="1100" baseline="0" dirty="0" smtClean="0"/>
                        <a:t>2)No parameter learning encountered.        </a:t>
                      </a:r>
                    </a:p>
                    <a:p>
                      <a:pPr marL="0" indent="0">
                        <a:buFont typeface="Arial" charset="0"/>
                        <a:buNone/>
                      </a:pPr>
                      <a:r>
                        <a:rPr lang="en-US" sz="1100" baseline="0" dirty="0" smtClean="0"/>
                        <a:t>3)Very fast and efficient to implement. </a:t>
                      </a:r>
                    </a:p>
                    <a:p>
                      <a:pPr marL="0" indent="0">
                        <a:buFont typeface="Arial" charset="0"/>
                        <a:buNone/>
                      </a:pPr>
                      <a:r>
                        <a:rPr lang="en-US" sz="1100" baseline="0" dirty="0" smtClean="0"/>
                        <a:t>4)Works very well for separable clusters </a:t>
                      </a:r>
                      <a:r>
                        <a:rPr lang="en-US" sz="1100" b="1" baseline="0" dirty="0" smtClean="0"/>
                        <a:t>Weakness: </a:t>
                      </a:r>
                      <a:r>
                        <a:rPr lang="en-US" sz="1100" b="0" baseline="0" dirty="0" smtClean="0"/>
                        <a:t>1)</a:t>
                      </a:r>
                      <a:r>
                        <a:rPr lang="en-US" sz="1100" baseline="0" dirty="0" smtClean="0"/>
                        <a:t>Dependent on the choice of number of neighbors and data distribution. </a:t>
                      </a:r>
                    </a:p>
                    <a:p>
                      <a:pPr marL="0" indent="0">
                        <a:buFont typeface="Arial" charset="0"/>
                        <a:buNone/>
                      </a:pPr>
                      <a:r>
                        <a:rPr lang="en-US" sz="1100" baseline="0" dirty="0" smtClean="0"/>
                        <a:t>2)Doesn’t work well for overlapping distributions.</a:t>
                      </a:r>
                      <a:endParaRPr lang="en-US" sz="1100" dirty="0"/>
                    </a:p>
                  </a:txBody>
                  <a:tc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tcPr>
                </a:tc>
                <a:tc>
                  <a:txBody>
                    <a:bodyPr/>
                    <a:lstStyle/>
                    <a:p>
                      <a:pPr marL="0" indent="0">
                        <a:buFont typeface="Arial" charset="0"/>
                        <a:buNone/>
                      </a:pPr>
                      <a:r>
                        <a:rPr lang="en-US" sz="1100" dirty="0" smtClean="0"/>
                        <a:t>Yes</a:t>
                      </a:r>
                      <a:r>
                        <a:rPr lang="en-US" sz="1100" baseline="0" dirty="0" smtClean="0"/>
                        <a:t> </a:t>
                      </a:r>
                      <a:endParaRPr lang="en-US" sz="1100" dirty="0"/>
                    </a:p>
                  </a:txBody>
                  <a:tc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tcPr>
                </a:tc>
              </a:tr>
              <a:tr h="648379">
                <a:tc>
                  <a:txBody>
                    <a:bodyPr/>
                    <a:lstStyle/>
                    <a:p>
                      <a:pPr marL="0" indent="0">
                        <a:buFont typeface="Arial" charset="0"/>
                        <a:buNone/>
                      </a:pPr>
                      <a:r>
                        <a:rPr lang="en-US" sz="1100" dirty="0" smtClean="0"/>
                        <a:t>Decision Tree</a:t>
                      </a:r>
                    </a:p>
                  </a:txBody>
                  <a:tc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tcPr>
                </a:tc>
                <a:tc>
                  <a:txBody>
                    <a:bodyPr/>
                    <a:lstStyle/>
                    <a:p>
                      <a:pPr marL="171450" marR="0" indent="-171450" algn="l" defTabSz="45717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dirty="0" err="1" smtClean="0"/>
                        <a:t>Safavian</a:t>
                      </a:r>
                      <a:r>
                        <a:rPr lang="en-US" sz="1100" dirty="0" smtClean="0"/>
                        <a:t> et al</a:t>
                      </a:r>
                    </a:p>
                  </a:txBody>
                  <a:tc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tcPr>
                </a:tc>
                <a:tc>
                  <a:txBody>
                    <a:bodyPr/>
                    <a:lstStyle/>
                    <a:p>
                      <a:pPr marL="171450" marR="0" indent="-171450" algn="l" defTabSz="45717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kern="1200" dirty="0" smtClean="0">
                          <a:solidFill>
                            <a:schemeClr val="dk1"/>
                          </a:solidFill>
                          <a:effectLst/>
                          <a:latin typeface="+mn-lt"/>
                          <a:ea typeface="+mn-ea"/>
                          <a:cs typeface="+mn-cs"/>
                        </a:rPr>
                        <a:t>IEEE TRANSACTIONS ON SYSTEMS, MAN, AND CYBERNETICS, VOL. 21,</a:t>
                      </a:r>
                      <a:r>
                        <a:rPr lang="en-US" sz="1100" kern="1200" baseline="0" dirty="0" smtClean="0">
                          <a:solidFill>
                            <a:schemeClr val="dk1"/>
                          </a:solidFill>
                          <a:effectLst/>
                          <a:latin typeface="+mn-lt"/>
                          <a:ea typeface="+mn-ea"/>
                          <a:cs typeface="+mn-cs"/>
                        </a:rPr>
                        <a:t> </a:t>
                      </a:r>
                      <a:r>
                        <a:rPr lang="en-US" sz="1100" kern="1200" dirty="0" smtClean="0">
                          <a:solidFill>
                            <a:schemeClr val="dk1"/>
                          </a:solidFill>
                          <a:effectLst/>
                          <a:latin typeface="+mn-lt"/>
                          <a:ea typeface="+mn-ea"/>
                          <a:cs typeface="+mn-cs"/>
                        </a:rPr>
                        <a:t>NO. 3, MAYIJUNE 1991</a:t>
                      </a:r>
                      <a:r>
                        <a:rPr lang="en-US" sz="1801" kern="1200" dirty="0" smtClean="0">
                          <a:solidFill>
                            <a:schemeClr val="dk1"/>
                          </a:solidFill>
                          <a:effectLst/>
                          <a:latin typeface="+mn-lt"/>
                          <a:ea typeface="+mn-ea"/>
                          <a:cs typeface="+mn-cs"/>
                        </a:rPr>
                        <a:t> </a:t>
                      </a:r>
                      <a:endParaRPr lang="en-US" sz="1200" dirty="0" smtClean="0">
                        <a:effectLst/>
                      </a:endParaRPr>
                    </a:p>
                    <a:p>
                      <a:pPr marL="0" marR="0" indent="0" algn="l" defTabSz="457177" rtl="0" eaLnBrk="1" fontAlgn="auto" latinLnBrk="0" hangingPunct="1">
                        <a:lnSpc>
                          <a:spcPct val="100000"/>
                        </a:lnSpc>
                        <a:spcBef>
                          <a:spcPts val="0"/>
                        </a:spcBef>
                        <a:spcAft>
                          <a:spcPts val="0"/>
                        </a:spcAft>
                        <a:buClrTx/>
                        <a:buSzTx/>
                        <a:buFont typeface="Arial"/>
                        <a:buNone/>
                        <a:tabLst/>
                        <a:defRPr/>
                      </a:pPr>
                      <a:endParaRPr lang="en-US" sz="1100" dirty="0"/>
                    </a:p>
                  </a:txBody>
                  <a:tc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tcPr>
                </a:tc>
                <a:tc>
                  <a:txBody>
                    <a:bodyPr/>
                    <a:lstStyle/>
                    <a:p>
                      <a:pPr marL="0" indent="0">
                        <a:buFont typeface="Arial" charset="0"/>
                        <a:buNone/>
                      </a:pPr>
                      <a:r>
                        <a:rPr lang="en-US" sz="1100" b="1" dirty="0" smtClean="0"/>
                        <a:t>Strength: </a:t>
                      </a:r>
                      <a:r>
                        <a:rPr lang="en-US" sz="1100" dirty="0" smtClean="0"/>
                        <a:t>1)</a:t>
                      </a:r>
                      <a:r>
                        <a:rPr lang="en-US" sz="1100" baseline="0" dirty="0" smtClean="0"/>
                        <a:t>Have very low variance. </a:t>
                      </a:r>
                    </a:p>
                    <a:p>
                      <a:pPr marL="0" indent="0">
                        <a:buFont typeface="Arial" charset="0"/>
                        <a:buNone/>
                      </a:pPr>
                      <a:r>
                        <a:rPr lang="en-US" sz="1100" b="1" baseline="0" dirty="0" smtClean="0"/>
                        <a:t>Weakness:</a:t>
                      </a:r>
                      <a:r>
                        <a:rPr lang="en-US" sz="1100" b="0" baseline="0" dirty="0" smtClean="0"/>
                        <a:t>1)</a:t>
                      </a:r>
                      <a:r>
                        <a:rPr lang="en-US" sz="1100" baseline="0" dirty="0" smtClean="0"/>
                        <a:t>Random initialization so different result every-time.</a:t>
                      </a:r>
                    </a:p>
                    <a:p>
                      <a:pPr marL="0" indent="0">
                        <a:buFont typeface="Arial" charset="0"/>
                        <a:buNone/>
                      </a:pPr>
                      <a:r>
                        <a:rPr lang="en-US" sz="1100" baseline="0" dirty="0" smtClean="0"/>
                        <a:t>2) Run-time complexity increases with the increase in number of trees and features.</a:t>
                      </a:r>
                      <a:endParaRPr lang="en-US" sz="1100" dirty="0"/>
                    </a:p>
                  </a:txBody>
                  <a:tc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tcPr>
                </a:tc>
                <a:tc>
                  <a:txBody>
                    <a:bodyPr/>
                    <a:lstStyle/>
                    <a:p>
                      <a:pPr marL="0" indent="0">
                        <a:buFont typeface="Arial" charset="0"/>
                        <a:buNone/>
                      </a:pPr>
                      <a:r>
                        <a:rPr lang="en-US" sz="1100" dirty="0" smtClean="0"/>
                        <a:t>Yes</a:t>
                      </a:r>
                      <a:endParaRPr lang="en-US" sz="1100" dirty="0"/>
                    </a:p>
                  </a:txBody>
                  <a:tc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tcPr>
                </a:tc>
              </a:tr>
              <a:tr h="1204970">
                <a:tc>
                  <a:txBody>
                    <a:bodyPr/>
                    <a:lstStyle/>
                    <a:p>
                      <a:pPr marL="0" indent="0">
                        <a:buFont typeface="Arial" charset="0"/>
                        <a:buNone/>
                      </a:pPr>
                      <a:r>
                        <a:rPr lang="en-US" sz="1100" dirty="0" smtClean="0"/>
                        <a:t>Performance Metrics</a:t>
                      </a:r>
                    </a:p>
                  </a:txBody>
                  <a:tc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tcPr>
                </a:tc>
                <a:tc>
                  <a:txBody>
                    <a:bodyPr/>
                    <a:lstStyle/>
                    <a:p>
                      <a:pPr marL="171450" marR="0" indent="-171450" algn="l" defTabSz="457177" rtl="0" eaLnBrk="1" fontAlgn="auto" latinLnBrk="0" hangingPunct="1">
                        <a:lnSpc>
                          <a:spcPct val="100000"/>
                        </a:lnSpc>
                        <a:spcBef>
                          <a:spcPts val="0"/>
                        </a:spcBef>
                        <a:spcAft>
                          <a:spcPts val="0"/>
                        </a:spcAft>
                        <a:buClrTx/>
                        <a:buSzTx/>
                        <a:buFont typeface="Arial" charset="0"/>
                        <a:buChar char="•"/>
                        <a:tabLst/>
                        <a:defRPr/>
                      </a:pPr>
                      <a:r>
                        <a:rPr lang="en-US" sz="1100" kern="1200" dirty="0" smtClean="0">
                          <a:solidFill>
                            <a:schemeClr val="dk1"/>
                          </a:solidFill>
                          <a:latin typeface="+mn-lt"/>
                          <a:ea typeface="+mn-ea"/>
                          <a:cs typeface="+mn-cs"/>
                        </a:rPr>
                        <a:t>Zhu, </a:t>
                      </a:r>
                      <a:r>
                        <a:rPr lang="en-US" sz="1100" kern="1200" dirty="0" err="1" smtClean="0">
                          <a:solidFill>
                            <a:schemeClr val="dk1"/>
                          </a:solidFill>
                          <a:latin typeface="+mn-lt"/>
                          <a:ea typeface="+mn-ea"/>
                          <a:cs typeface="+mn-cs"/>
                        </a:rPr>
                        <a:t>Xingquan</a:t>
                      </a:r>
                      <a:endParaRPr lang="en-US" sz="1100" kern="1200" dirty="0" smtClean="0">
                        <a:solidFill>
                          <a:schemeClr val="dk1"/>
                        </a:solidFill>
                        <a:latin typeface="+mn-lt"/>
                        <a:ea typeface="+mn-ea"/>
                        <a:cs typeface="+mn-cs"/>
                      </a:endParaRPr>
                    </a:p>
                    <a:p>
                      <a:pPr marL="171450" marR="0" indent="-171450" algn="l" defTabSz="457177" rtl="0" eaLnBrk="1" fontAlgn="auto" latinLnBrk="0" hangingPunct="1">
                        <a:lnSpc>
                          <a:spcPct val="100000"/>
                        </a:lnSpc>
                        <a:spcBef>
                          <a:spcPts val="0"/>
                        </a:spcBef>
                        <a:spcAft>
                          <a:spcPts val="0"/>
                        </a:spcAft>
                        <a:buClrTx/>
                        <a:buSzTx/>
                        <a:buFont typeface="Arial" charset="0"/>
                        <a:buChar char="•"/>
                        <a:tabLst/>
                        <a:defRPr/>
                      </a:pPr>
                      <a:r>
                        <a:rPr lang="en-US" sz="1100" kern="1200" dirty="0" smtClean="0">
                          <a:solidFill>
                            <a:schemeClr val="dk1"/>
                          </a:solidFill>
                          <a:latin typeface="+mn-lt"/>
                          <a:ea typeface="+mn-ea"/>
                          <a:cs typeface="+mn-cs"/>
                        </a:rPr>
                        <a:t>Powers et al.</a:t>
                      </a:r>
                      <a:endParaRPr lang="en-US" sz="1100" dirty="0" smtClean="0"/>
                    </a:p>
                  </a:txBody>
                  <a:tc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tcPr>
                </a:tc>
                <a:tc>
                  <a:txBody>
                    <a:bodyPr/>
                    <a:lstStyle/>
                    <a:p>
                      <a:pPr marL="171450" marR="0" indent="-171450" algn="l" defTabSz="457177" rtl="0" eaLnBrk="1" fontAlgn="auto" latinLnBrk="0" hangingPunct="1">
                        <a:lnSpc>
                          <a:spcPct val="100000"/>
                        </a:lnSpc>
                        <a:spcBef>
                          <a:spcPts val="0"/>
                        </a:spcBef>
                        <a:spcAft>
                          <a:spcPts val="0"/>
                        </a:spcAft>
                        <a:buClrTx/>
                        <a:buSzTx/>
                        <a:buFont typeface="Arial" charset="0"/>
                        <a:buChar char="•"/>
                        <a:tabLst/>
                        <a:defRPr/>
                      </a:pPr>
                      <a:r>
                        <a:rPr lang="en-US" sz="1100" b="0" i="0" kern="1200" dirty="0" smtClean="0">
                          <a:solidFill>
                            <a:schemeClr val="bg1"/>
                          </a:solidFill>
                          <a:latin typeface="+mn-lt"/>
                          <a:ea typeface="+mn-ea"/>
                          <a:cs typeface="+mn-cs"/>
                        </a:rPr>
                        <a:t>The business impact of predictive</a:t>
                      </a:r>
                      <a:r>
                        <a:rPr lang="en-US" sz="1100" b="0" i="0" kern="1200" baseline="0" dirty="0" smtClean="0">
                          <a:solidFill>
                            <a:schemeClr val="bg1"/>
                          </a:solidFill>
                          <a:latin typeface="+mn-lt"/>
                          <a:ea typeface="+mn-ea"/>
                          <a:cs typeface="+mn-cs"/>
                        </a:rPr>
                        <a:t> analysis, IGI Global, </a:t>
                      </a:r>
                      <a:r>
                        <a:rPr lang="en-US" sz="1100" b="0" i="0" kern="1200" dirty="0" smtClean="0">
                          <a:solidFill>
                            <a:schemeClr val="bg1"/>
                          </a:solidFill>
                          <a:latin typeface="+mn-lt"/>
                          <a:ea typeface="+mn-ea"/>
                          <a:cs typeface="+mn-cs"/>
                        </a:rPr>
                        <a:t>2007</a:t>
                      </a:r>
                    </a:p>
                    <a:p>
                      <a:pPr marL="171450" marR="0" indent="-171450" algn="l" defTabSz="457177" rtl="0" eaLnBrk="1" fontAlgn="auto" latinLnBrk="0" hangingPunct="1">
                        <a:lnSpc>
                          <a:spcPct val="100000"/>
                        </a:lnSpc>
                        <a:spcBef>
                          <a:spcPts val="0"/>
                        </a:spcBef>
                        <a:spcAft>
                          <a:spcPts val="0"/>
                        </a:spcAft>
                        <a:buClrTx/>
                        <a:buSzTx/>
                        <a:buFont typeface="Arial" charset="0"/>
                        <a:buChar char="•"/>
                        <a:tabLst/>
                        <a:defRPr/>
                      </a:pPr>
                      <a:r>
                        <a:rPr lang="en-US" sz="1100" b="0" i="0" kern="1200" dirty="0" smtClean="0">
                          <a:solidFill>
                            <a:schemeClr val="bg1"/>
                          </a:solidFill>
                          <a:latin typeface="+mn-lt"/>
                          <a:ea typeface="+mn-ea"/>
                          <a:cs typeface="+mn-cs"/>
                        </a:rPr>
                        <a:t>Evaluation: from precision,</a:t>
                      </a:r>
                      <a:r>
                        <a:rPr lang="en-US" sz="1100" b="0" i="0" kern="1200" baseline="0" dirty="0" smtClean="0">
                          <a:solidFill>
                            <a:schemeClr val="bg1"/>
                          </a:solidFill>
                          <a:latin typeface="+mn-lt"/>
                          <a:ea typeface="+mn-ea"/>
                          <a:cs typeface="+mn-cs"/>
                        </a:rPr>
                        <a:t> recall and f-score to ROC, </a:t>
                      </a:r>
                      <a:r>
                        <a:rPr lang="en-US" sz="1100" b="0" i="0" kern="1200" baseline="0" dirty="0" err="1" smtClean="0">
                          <a:solidFill>
                            <a:schemeClr val="bg1"/>
                          </a:solidFill>
                          <a:latin typeface="+mn-lt"/>
                          <a:ea typeface="+mn-ea"/>
                          <a:cs typeface="+mn-cs"/>
                        </a:rPr>
                        <a:t>informedness</a:t>
                      </a:r>
                      <a:r>
                        <a:rPr lang="en-US" sz="1100" b="0" i="0" kern="1200" baseline="0" dirty="0" smtClean="0">
                          <a:solidFill>
                            <a:schemeClr val="bg1"/>
                          </a:solidFill>
                          <a:latin typeface="+mn-lt"/>
                          <a:ea typeface="+mn-ea"/>
                          <a:cs typeface="+mn-cs"/>
                        </a:rPr>
                        <a:t> and correlation, Journal of Machine Learning, 2011</a:t>
                      </a:r>
                      <a:endParaRPr lang="en-US" sz="1100" b="0" i="0" dirty="0">
                        <a:solidFill>
                          <a:schemeClr val="bg1"/>
                        </a:solidFill>
                      </a:endParaRPr>
                    </a:p>
                  </a:txBody>
                  <a:tc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tcPr>
                </a:tc>
                <a:tc>
                  <a:txBody>
                    <a:bodyPr/>
                    <a:lstStyle/>
                    <a:p>
                      <a:pPr marL="0" indent="0">
                        <a:buFont typeface="Arial" charset="0"/>
                        <a:buNone/>
                      </a:pPr>
                      <a:r>
                        <a:rPr lang="en-US" sz="1100" b="1" dirty="0" smtClean="0"/>
                        <a:t>Strength:</a:t>
                      </a:r>
                      <a:r>
                        <a:rPr lang="en-US" sz="1100" b="1" baseline="0" dirty="0" smtClean="0"/>
                        <a:t> </a:t>
                      </a:r>
                      <a:r>
                        <a:rPr lang="en-US" sz="1100" baseline="0" dirty="0" smtClean="0"/>
                        <a:t>Matthews coefficient is regarded as being the best coefficient to summarize the confusion matrix in one number.</a:t>
                      </a:r>
                    </a:p>
                    <a:p>
                      <a:pPr marL="0" indent="0">
                        <a:buFont typeface="Arial" charset="0"/>
                        <a:buNone/>
                      </a:pPr>
                      <a:r>
                        <a:rPr lang="en-US" sz="1100" baseline="0" dirty="0" smtClean="0"/>
                        <a:t>F-Score is a good metric to see balance between precision (exactness) and recall (completeness).</a:t>
                      </a:r>
                    </a:p>
                    <a:p>
                      <a:pPr marL="0" marR="0" indent="0" algn="l" defTabSz="457177" rtl="0" eaLnBrk="1" fontAlgn="auto" latinLnBrk="0" hangingPunct="1">
                        <a:lnSpc>
                          <a:spcPct val="100000"/>
                        </a:lnSpc>
                        <a:spcBef>
                          <a:spcPts val="0"/>
                        </a:spcBef>
                        <a:spcAft>
                          <a:spcPts val="0"/>
                        </a:spcAft>
                        <a:buClrTx/>
                        <a:buSzTx/>
                        <a:buFont typeface="Arial" charset="0"/>
                        <a:buNone/>
                        <a:tabLst/>
                        <a:defRPr/>
                      </a:pPr>
                      <a:r>
                        <a:rPr lang="en-US" sz="1100" b="1" baseline="0" dirty="0" smtClean="0"/>
                        <a:t>Weakness: </a:t>
                      </a:r>
                      <a:r>
                        <a:rPr lang="en-US" sz="1100" kern="1200" dirty="0" smtClean="0">
                          <a:solidFill>
                            <a:schemeClr val="dk1"/>
                          </a:solidFill>
                          <a:latin typeface="+mn-lt"/>
                          <a:ea typeface="+mn-ea"/>
                          <a:cs typeface="+mn-cs"/>
                        </a:rPr>
                        <a:t>Classification Accuracy alone cannot be trusted to select a well performing model. This is the Accuracy</a:t>
                      </a:r>
                      <a:r>
                        <a:rPr lang="en-US" sz="1100" kern="1200" baseline="0" dirty="0" smtClean="0">
                          <a:solidFill>
                            <a:schemeClr val="dk1"/>
                          </a:solidFill>
                          <a:latin typeface="+mn-lt"/>
                          <a:ea typeface="+mn-ea"/>
                          <a:cs typeface="+mn-cs"/>
                        </a:rPr>
                        <a:t> paradox</a:t>
                      </a:r>
                      <a:endParaRPr lang="en-US" sz="1100" kern="1200" dirty="0" smtClean="0">
                        <a:solidFill>
                          <a:schemeClr val="dk1"/>
                        </a:solidFill>
                        <a:latin typeface="+mn-lt"/>
                        <a:ea typeface="+mn-ea"/>
                        <a:cs typeface="+mn-cs"/>
                      </a:endParaRPr>
                    </a:p>
                    <a:p>
                      <a:pPr marL="0" indent="0">
                        <a:buFont typeface="Arial" charset="0"/>
                        <a:buNone/>
                      </a:pPr>
                      <a:endParaRPr lang="en-US" sz="1100" dirty="0"/>
                    </a:p>
                  </a:txBody>
                  <a:tc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tcPr>
                </a:tc>
                <a:tc>
                  <a:txBody>
                    <a:bodyPr/>
                    <a:lstStyle/>
                    <a:p>
                      <a:pPr marL="0" indent="0">
                        <a:buFont typeface="Arial" charset="0"/>
                        <a:buNone/>
                      </a:pPr>
                      <a:r>
                        <a:rPr lang="en-US" sz="1100" dirty="0" smtClean="0"/>
                        <a:t>A</a:t>
                      </a:r>
                      <a:r>
                        <a:rPr lang="en-US" sz="1100" baseline="0" dirty="0" smtClean="0"/>
                        <a:t> combination of:</a:t>
                      </a:r>
                    </a:p>
                    <a:p>
                      <a:pPr marL="0" indent="0">
                        <a:buFont typeface="Arial" charset="0"/>
                        <a:buNone/>
                      </a:pPr>
                      <a:r>
                        <a:rPr lang="en-US" sz="1100" baseline="0" dirty="0" smtClean="0"/>
                        <a:t>Accuracy</a:t>
                      </a:r>
                    </a:p>
                    <a:p>
                      <a:pPr marL="0" indent="0">
                        <a:buFont typeface="Arial" charset="0"/>
                        <a:buNone/>
                      </a:pPr>
                      <a:r>
                        <a:rPr lang="en-US" sz="1100" baseline="0" dirty="0" smtClean="0"/>
                        <a:t>Sensitivity</a:t>
                      </a:r>
                    </a:p>
                    <a:p>
                      <a:pPr marL="0" indent="0">
                        <a:buFont typeface="Arial" charset="0"/>
                        <a:buNone/>
                      </a:pPr>
                      <a:r>
                        <a:rPr lang="en-US" sz="1100" baseline="0" dirty="0" smtClean="0"/>
                        <a:t>Specificity</a:t>
                      </a:r>
                    </a:p>
                    <a:p>
                      <a:pPr marL="0" indent="0">
                        <a:buFont typeface="Arial" charset="0"/>
                        <a:buNone/>
                      </a:pPr>
                      <a:r>
                        <a:rPr lang="en-US" sz="1100" baseline="0" dirty="0" smtClean="0"/>
                        <a:t>Precision</a:t>
                      </a:r>
                    </a:p>
                    <a:p>
                      <a:pPr marL="0" indent="0">
                        <a:buFont typeface="Arial" charset="0"/>
                        <a:buNone/>
                      </a:pPr>
                      <a:r>
                        <a:rPr lang="en-US" sz="1100" baseline="0" dirty="0" smtClean="0"/>
                        <a:t>Recall</a:t>
                      </a:r>
                    </a:p>
                    <a:p>
                      <a:pPr marL="0" indent="0">
                        <a:buFont typeface="Arial" charset="0"/>
                        <a:buNone/>
                      </a:pPr>
                      <a:r>
                        <a:rPr lang="en-US" sz="1100" baseline="0" dirty="0" smtClean="0"/>
                        <a:t>F-Score</a:t>
                      </a:r>
                    </a:p>
                    <a:p>
                      <a:pPr marL="0" indent="0">
                        <a:buFont typeface="Arial" charset="0"/>
                        <a:buNone/>
                      </a:pPr>
                      <a:r>
                        <a:rPr lang="en-US" sz="1100" baseline="0" dirty="0" err="1" smtClean="0"/>
                        <a:t>Gmean</a:t>
                      </a:r>
                      <a:endParaRPr lang="en-US" sz="1100" baseline="0" dirty="0" smtClean="0"/>
                    </a:p>
                    <a:p>
                      <a:pPr marL="0" indent="0">
                        <a:buFont typeface="Arial" charset="0"/>
                        <a:buNone/>
                      </a:pPr>
                      <a:r>
                        <a:rPr lang="en-US" sz="1100" baseline="0" dirty="0" smtClean="0"/>
                        <a:t>Matthews Coefficient</a:t>
                      </a:r>
                      <a:endParaRPr lang="en-US" sz="1100" dirty="0"/>
                    </a:p>
                  </a:txBody>
                  <a:tc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tcPr>
                </a:tc>
              </a:tr>
            </a:tbl>
          </a:graphicData>
        </a:graphic>
      </p:graphicFrame>
    </p:spTree>
    <p:extLst>
      <p:ext uri="{BB962C8B-B14F-4D97-AF65-F5344CB8AC3E}">
        <p14:creationId xmlns:p14="http://schemas.microsoft.com/office/powerpoint/2010/main" val="31099384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 y="999074"/>
            <a:ext cx="9143999" cy="1754818"/>
          </a:xfrm>
        </p:spPr>
        <p:txBody>
          <a:bodyPr/>
          <a:lstStyle/>
          <a:p>
            <a:pPr marL="342900" indent="-342900">
              <a:buFont typeface="Arial" charset="0"/>
              <a:buChar char="•"/>
            </a:pPr>
            <a:endParaRPr lang="en-US" dirty="0" smtClean="0"/>
          </a:p>
          <a:p>
            <a:endParaRPr lang="en-US" dirty="0"/>
          </a:p>
        </p:txBody>
      </p:sp>
      <p:sp>
        <p:nvSpPr>
          <p:cNvPr id="3" name="Title 2"/>
          <p:cNvSpPr>
            <a:spLocks noGrp="1"/>
          </p:cNvSpPr>
          <p:nvPr>
            <p:ph type="title"/>
          </p:nvPr>
        </p:nvSpPr>
        <p:spPr/>
        <p:txBody>
          <a:bodyPr/>
          <a:lstStyle/>
          <a:p>
            <a:r>
              <a:rPr lang="en-US" b="1" dirty="0" smtClean="0"/>
              <a:t>Available features</a:t>
            </a:r>
            <a:endParaRPr lang="en-US" dirty="0"/>
          </a:p>
        </p:txBody>
      </p:sp>
      <p:sp>
        <p:nvSpPr>
          <p:cNvPr id="5" name="Content Placeholder 11"/>
          <p:cNvSpPr txBox="1">
            <a:spLocks/>
          </p:cNvSpPr>
          <p:nvPr/>
        </p:nvSpPr>
        <p:spPr>
          <a:xfrm>
            <a:off x="4" y="991351"/>
            <a:ext cx="9143999" cy="2109657"/>
          </a:xfrm>
          <a:prstGeom prst="rect">
            <a:avLst/>
          </a:prstGeom>
        </p:spPr>
        <p:txBody>
          <a:bodyPr vert="horz" lIns="274320" tIns="45720" rIns="274320" bIns="45720" rtlCol="0">
            <a:noAutofit/>
          </a:bodyPr>
          <a:lstStyle>
            <a:lvl1pPr marL="0" indent="0" algn="l" defTabSz="457177" rtl="0" eaLnBrk="1" latinLnBrk="0" hangingPunct="1">
              <a:spcBef>
                <a:spcPct val="20000"/>
              </a:spcBef>
              <a:spcAft>
                <a:spcPts val="601"/>
              </a:spcAft>
              <a:buFontTx/>
              <a:buNone/>
              <a:defRPr sz="2400" kern="1200">
                <a:solidFill>
                  <a:srgbClr val="262626"/>
                </a:solidFill>
                <a:latin typeface="+mn-lt"/>
                <a:ea typeface="+mn-ea"/>
                <a:cs typeface="+mn-cs"/>
              </a:defRPr>
            </a:lvl1pPr>
            <a:lvl2pPr marL="466322" indent="-285737" algn="l" defTabSz="457177" rtl="0" eaLnBrk="1" latinLnBrk="0" hangingPunct="1">
              <a:spcBef>
                <a:spcPct val="20000"/>
              </a:spcBef>
              <a:spcAft>
                <a:spcPts val="601"/>
              </a:spcAft>
              <a:buFont typeface="Lucida Grande"/>
              <a:buChar char="•"/>
              <a:defRPr sz="2100" kern="1200">
                <a:solidFill>
                  <a:srgbClr val="262626"/>
                </a:solidFill>
                <a:latin typeface="+mn-lt"/>
                <a:ea typeface="+mn-ea"/>
                <a:cs typeface="+mn-cs"/>
              </a:defRPr>
            </a:lvl2pPr>
            <a:lvl3pPr marL="1142943" indent="-228589" algn="l" defTabSz="457177" rtl="0" eaLnBrk="1" latinLnBrk="0" hangingPunct="1">
              <a:spcBef>
                <a:spcPct val="20000"/>
              </a:spcBef>
              <a:spcAft>
                <a:spcPts val="601"/>
              </a:spcAft>
              <a:buFont typeface="Arial"/>
              <a:buChar char="•"/>
              <a:defRPr sz="2100" kern="1200">
                <a:solidFill>
                  <a:srgbClr val="262626"/>
                </a:solidFill>
                <a:latin typeface="+mn-lt"/>
                <a:ea typeface="+mn-ea"/>
                <a:cs typeface="+mn-cs"/>
              </a:defRPr>
            </a:lvl3pPr>
            <a:lvl4pPr marL="1600121" indent="-228589" algn="l" defTabSz="457177" rtl="0" eaLnBrk="1" latinLnBrk="0" hangingPunct="1">
              <a:spcBef>
                <a:spcPct val="20000"/>
              </a:spcBef>
              <a:buFont typeface="Arial"/>
              <a:buChar char="–"/>
              <a:defRPr sz="2400" kern="1200">
                <a:solidFill>
                  <a:schemeClr val="bg1"/>
                </a:solidFill>
                <a:latin typeface="Roboto Light"/>
                <a:ea typeface="+mn-ea"/>
                <a:cs typeface="+mn-cs"/>
              </a:defRPr>
            </a:lvl4pPr>
            <a:lvl5pPr marL="2057298" indent="-228589" algn="l" defTabSz="457177" rtl="0" eaLnBrk="1" latinLnBrk="0" hangingPunct="1">
              <a:spcBef>
                <a:spcPct val="20000"/>
              </a:spcBef>
              <a:buFont typeface="Arial"/>
              <a:buChar char="»"/>
              <a:defRPr sz="2400" kern="1200">
                <a:solidFill>
                  <a:schemeClr val="bg1"/>
                </a:solidFill>
                <a:latin typeface="Roboto Light"/>
                <a:ea typeface="+mn-ea"/>
                <a:cs typeface="+mn-cs"/>
              </a:defRPr>
            </a:lvl5pPr>
            <a:lvl6pPr marL="2514476" indent="-228589" algn="l" defTabSz="457177" rtl="0" eaLnBrk="1" latinLnBrk="0" hangingPunct="1">
              <a:spcBef>
                <a:spcPct val="20000"/>
              </a:spcBef>
              <a:buFont typeface="Arial"/>
              <a:buChar char="•"/>
              <a:defRPr sz="2000" kern="1200">
                <a:solidFill>
                  <a:schemeClr val="tx1"/>
                </a:solidFill>
                <a:latin typeface="+mn-lt"/>
                <a:ea typeface="+mn-ea"/>
                <a:cs typeface="+mn-cs"/>
              </a:defRPr>
            </a:lvl6pPr>
            <a:lvl7pPr marL="2971652" indent="-228589" algn="l" defTabSz="457177" rtl="0" eaLnBrk="1" latinLnBrk="0" hangingPunct="1">
              <a:spcBef>
                <a:spcPct val="20000"/>
              </a:spcBef>
              <a:buFont typeface="Arial"/>
              <a:buChar char="•"/>
              <a:defRPr sz="2000" kern="1200">
                <a:solidFill>
                  <a:schemeClr val="tx1"/>
                </a:solidFill>
                <a:latin typeface="+mn-lt"/>
                <a:ea typeface="+mn-ea"/>
                <a:cs typeface="+mn-cs"/>
              </a:defRPr>
            </a:lvl7pPr>
            <a:lvl8pPr marL="3428829" indent="-228589" algn="l" defTabSz="457177" rtl="0" eaLnBrk="1" latinLnBrk="0" hangingPunct="1">
              <a:spcBef>
                <a:spcPct val="20000"/>
              </a:spcBef>
              <a:buFont typeface="Arial"/>
              <a:buChar char="•"/>
              <a:defRPr sz="2000" kern="1200">
                <a:solidFill>
                  <a:schemeClr val="tx1"/>
                </a:solidFill>
                <a:latin typeface="+mn-lt"/>
                <a:ea typeface="+mn-ea"/>
                <a:cs typeface="+mn-cs"/>
              </a:defRPr>
            </a:lvl8pPr>
            <a:lvl9pPr marL="3886007" indent="-228589" algn="l" defTabSz="457177"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lgn="just" defTabSz="914400">
              <a:spcBef>
                <a:spcPts val="0"/>
              </a:spcBef>
              <a:spcAft>
                <a:spcPts val="0"/>
              </a:spcAft>
              <a:buFont typeface="Arial"/>
              <a:buNone/>
            </a:pPr>
            <a:r>
              <a:rPr lang="en-US" sz="2000" b="1" dirty="0" smtClean="0"/>
              <a:t>STATISTICS</a:t>
            </a:r>
            <a:endParaRPr lang="en-US" sz="1600" dirty="0" smtClean="0"/>
          </a:p>
          <a:p>
            <a:pPr marL="285750" indent="-285750" algn="just" defTabSz="914400">
              <a:spcBef>
                <a:spcPts val="0"/>
              </a:spcBef>
              <a:spcAft>
                <a:spcPts val="0"/>
              </a:spcAft>
              <a:buFont typeface="Arial"/>
              <a:buNone/>
            </a:pPr>
            <a:endParaRPr lang="en-US" sz="1600" dirty="0" smtClean="0"/>
          </a:p>
          <a:p>
            <a:pPr marL="285750" indent="-285750" algn="just" defTabSz="914400">
              <a:spcBef>
                <a:spcPts val="0"/>
              </a:spcBef>
              <a:spcAft>
                <a:spcPts val="0"/>
              </a:spcAft>
              <a:buFont typeface="Arial"/>
              <a:buNone/>
            </a:pPr>
            <a:r>
              <a:rPr lang="en-US" sz="1600" dirty="0" smtClean="0"/>
              <a:t>1628 computed features.</a:t>
            </a:r>
          </a:p>
          <a:p>
            <a:pPr marL="285750" indent="-285750" algn="just" defTabSz="914400">
              <a:spcBef>
                <a:spcPts val="0"/>
              </a:spcBef>
              <a:spcAft>
                <a:spcPts val="0"/>
              </a:spcAft>
              <a:buFont typeface="Arial"/>
              <a:buNone/>
            </a:pPr>
            <a:r>
              <a:rPr lang="en-US" sz="1600" dirty="0" smtClean="0"/>
              <a:t>Top 100 selected with Statistical Dependency and Mutual Information.</a:t>
            </a:r>
          </a:p>
          <a:p>
            <a:pPr marL="285750" indent="-285750" algn="just" defTabSz="914400">
              <a:spcBef>
                <a:spcPts val="0"/>
              </a:spcBef>
              <a:spcAft>
                <a:spcPts val="0"/>
              </a:spcAft>
              <a:buFont typeface="Arial"/>
              <a:buNone/>
            </a:pPr>
            <a:r>
              <a:rPr lang="en-US" sz="1600" dirty="0" smtClean="0"/>
              <a:t>Reduced with PCA and t-SNE</a:t>
            </a:r>
          </a:p>
          <a:p>
            <a:pPr marL="285750" indent="-285750" algn="just" defTabSz="914400">
              <a:spcBef>
                <a:spcPts val="0"/>
              </a:spcBef>
              <a:spcAft>
                <a:spcPts val="0"/>
              </a:spcAft>
              <a:buFont typeface="Arial"/>
              <a:buNone/>
            </a:pPr>
            <a:endParaRPr lang="en-US" sz="1600" dirty="0" smtClean="0"/>
          </a:p>
          <a:p>
            <a:pPr marL="285750" indent="-285750" algn="just" defTabSz="914400">
              <a:spcBef>
                <a:spcPts val="0"/>
              </a:spcBef>
              <a:spcAft>
                <a:spcPts val="0"/>
              </a:spcAft>
              <a:buFont typeface="Arial" charset="0"/>
              <a:buChar char="•"/>
            </a:pPr>
            <a:r>
              <a:rPr lang="en-US" sz="1200" dirty="0" smtClean="0"/>
              <a:t>144 color based features</a:t>
            </a:r>
          </a:p>
          <a:p>
            <a:pPr marL="285750" indent="-285750" algn="just" defTabSz="914400">
              <a:spcBef>
                <a:spcPts val="0"/>
              </a:spcBef>
              <a:spcAft>
                <a:spcPts val="0"/>
              </a:spcAft>
              <a:buFont typeface="Arial" charset="0"/>
              <a:buChar char="•"/>
            </a:pPr>
            <a:r>
              <a:rPr lang="en-US" sz="1200" dirty="0" smtClean="0"/>
              <a:t>264 shape based</a:t>
            </a:r>
          </a:p>
          <a:p>
            <a:pPr marL="285750" indent="-285750" algn="just" defTabSz="914400">
              <a:spcBef>
                <a:spcPts val="0"/>
              </a:spcBef>
              <a:spcAft>
                <a:spcPts val="0"/>
              </a:spcAft>
              <a:buFont typeface="Arial" charset="0"/>
              <a:buChar char="•"/>
            </a:pPr>
            <a:r>
              <a:rPr lang="en-US" sz="1200" dirty="0" smtClean="0"/>
              <a:t>1320 texture based </a:t>
            </a:r>
          </a:p>
        </p:txBody>
      </p:sp>
      <p:graphicFrame>
        <p:nvGraphicFramePr>
          <p:cNvPr id="7" name="Table 6"/>
          <p:cNvGraphicFramePr>
            <a:graphicFrameLocks noGrp="1"/>
          </p:cNvGraphicFramePr>
          <p:nvPr>
            <p:extLst>
              <p:ext uri="{D42A27DB-BD31-4B8C-83A1-F6EECF244321}">
                <p14:modId xmlns:p14="http://schemas.microsoft.com/office/powerpoint/2010/main" val="444269315"/>
              </p:ext>
            </p:extLst>
          </p:nvPr>
        </p:nvGraphicFramePr>
        <p:xfrm>
          <a:off x="238539" y="3268696"/>
          <a:ext cx="2289969" cy="3048000"/>
        </p:xfrm>
        <a:graphic>
          <a:graphicData uri="http://schemas.openxmlformats.org/drawingml/2006/table">
            <a:tbl>
              <a:tblPr firstRow="1" bandRow="1">
                <a:tableStyleId>{5C22544A-7EE6-4342-B048-85BDC9FD1C3A}</a:tableStyleId>
              </a:tblPr>
              <a:tblGrid>
                <a:gridCol w="2289969"/>
              </a:tblGrid>
              <a:tr h="299023">
                <a:tc>
                  <a:txBody>
                    <a:bodyPr/>
                    <a:lstStyle/>
                    <a:p>
                      <a:r>
                        <a:rPr lang="en-US" sz="1400" dirty="0" smtClean="0"/>
                        <a:t>Color Features</a:t>
                      </a:r>
                      <a:endParaRPr lang="en-US" sz="1400" dirty="0"/>
                    </a:p>
                  </a:txBody>
                  <a:tcPr/>
                </a:tc>
              </a:tr>
              <a:tr h="299023">
                <a:tc>
                  <a:txBody>
                    <a:bodyPr/>
                    <a:lstStyle/>
                    <a:p>
                      <a:r>
                        <a:rPr lang="en-US" sz="1400" dirty="0" smtClean="0"/>
                        <a:t>Red Channel</a:t>
                      </a:r>
                      <a:endParaRPr lang="en-US" sz="1400" dirty="0"/>
                    </a:p>
                  </a:txBody>
                  <a:tcPr/>
                </a:tc>
              </a:tr>
              <a:tr h="299023">
                <a:tc>
                  <a:txBody>
                    <a:bodyPr/>
                    <a:lstStyle/>
                    <a:p>
                      <a:r>
                        <a:rPr lang="en-US" sz="1400" dirty="0" smtClean="0"/>
                        <a:t>Green Channel</a:t>
                      </a:r>
                      <a:endParaRPr lang="en-US" sz="1400" dirty="0"/>
                    </a:p>
                  </a:txBody>
                  <a:tcPr/>
                </a:tc>
              </a:tr>
              <a:tr h="299023">
                <a:tc>
                  <a:txBody>
                    <a:bodyPr/>
                    <a:lstStyle/>
                    <a:p>
                      <a:r>
                        <a:rPr lang="en-US" sz="1400" dirty="0" smtClean="0"/>
                        <a:t>Blue Channel</a:t>
                      </a:r>
                      <a:endParaRPr lang="en-US" sz="1400" dirty="0"/>
                    </a:p>
                  </a:txBody>
                  <a:tcPr/>
                </a:tc>
              </a:tr>
              <a:tr h="299023">
                <a:tc>
                  <a:txBody>
                    <a:bodyPr/>
                    <a:lstStyle/>
                    <a:p>
                      <a:r>
                        <a:rPr lang="en-US" sz="1400" dirty="0" smtClean="0"/>
                        <a:t>L Channel</a:t>
                      </a:r>
                      <a:endParaRPr lang="en-US" sz="1400" dirty="0"/>
                    </a:p>
                  </a:txBody>
                  <a:tcPr/>
                </a:tc>
              </a:tr>
              <a:tr h="299023">
                <a:tc>
                  <a:txBody>
                    <a:bodyPr/>
                    <a:lstStyle/>
                    <a:p>
                      <a:r>
                        <a:rPr lang="en-US" sz="1400" dirty="0" smtClean="0"/>
                        <a:t>A Channel</a:t>
                      </a:r>
                      <a:endParaRPr lang="en-US" sz="1400" dirty="0"/>
                    </a:p>
                  </a:txBody>
                  <a:tcPr/>
                </a:tc>
              </a:tr>
              <a:tr h="299023">
                <a:tc>
                  <a:txBody>
                    <a:bodyPr/>
                    <a:lstStyle/>
                    <a:p>
                      <a:r>
                        <a:rPr lang="en-US" sz="1400" dirty="0" smtClean="0"/>
                        <a:t>B Channel</a:t>
                      </a:r>
                      <a:endParaRPr lang="en-US" sz="1400" dirty="0"/>
                    </a:p>
                  </a:txBody>
                  <a:tcPr/>
                </a:tc>
              </a:tr>
              <a:tr h="299023">
                <a:tc>
                  <a:txBody>
                    <a:bodyPr/>
                    <a:lstStyle/>
                    <a:p>
                      <a:r>
                        <a:rPr lang="en-US" sz="1400" dirty="0" smtClean="0"/>
                        <a:t>Hue Channel</a:t>
                      </a:r>
                      <a:endParaRPr lang="en-US" sz="1400" dirty="0"/>
                    </a:p>
                  </a:txBody>
                  <a:tcPr/>
                </a:tc>
              </a:tr>
              <a:tr h="299023">
                <a:tc>
                  <a:txBody>
                    <a:bodyPr/>
                    <a:lstStyle/>
                    <a:p>
                      <a:r>
                        <a:rPr lang="en-US" sz="1400" dirty="0" smtClean="0"/>
                        <a:t>Saturation Channel</a:t>
                      </a:r>
                      <a:endParaRPr lang="en-US" sz="1400" dirty="0"/>
                    </a:p>
                  </a:txBody>
                  <a:tcPr/>
                </a:tc>
              </a:tr>
              <a:tr h="299023">
                <a:tc>
                  <a:txBody>
                    <a:bodyPr/>
                    <a:lstStyle/>
                    <a:p>
                      <a:r>
                        <a:rPr lang="en-US" sz="1400" dirty="0" smtClean="0"/>
                        <a:t>Value Channel</a:t>
                      </a:r>
                      <a:endParaRPr lang="en-US" sz="1400" dirty="0"/>
                    </a:p>
                  </a:txBody>
                  <a:tcPr/>
                </a:tc>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1757533490"/>
              </p:ext>
            </p:extLst>
          </p:nvPr>
        </p:nvGraphicFramePr>
        <p:xfrm>
          <a:off x="3310384" y="2659096"/>
          <a:ext cx="2289969" cy="3657600"/>
        </p:xfrm>
        <a:graphic>
          <a:graphicData uri="http://schemas.openxmlformats.org/drawingml/2006/table">
            <a:tbl>
              <a:tblPr firstRow="1" bandRow="1">
                <a:tableStyleId>{5C22544A-7EE6-4342-B048-85BDC9FD1C3A}</a:tableStyleId>
              </a:tblPr>
              <a:tblGrid>
                <a:gridCol w="2289969"/>
              </a:tblGrid>
              <a:tr h="256602">
                <a:tc>
                  <a:txBody>
                    <a:bodyPr/>
                    <a:lstStyle/>
                    <a:p>
                      <a:r>
                        <a:rPr lang="en-US" sz="1400" dirty="0" smtClean="0"/>
                        <a:t>Shape Features</a:t>
                      </a:r>
                      <a:endParaRPr lang="en-US" sz="1400" dirty="0"/>
                    </a:p>
                  </a:txBody>
                  <a:tcPr/>
                </a:tc>
              </a:tr>
              <a:tr h="256602">
                <a:tc>
                  <a:txBody>
                    <a:bodyPr/>
                    <a:lstStyle/>
                    <a:p>
                      <a:r>
                        <a:rPr lang="en-US" sz="1400" dirty="0" smtClean="0"/>
                        <a:t>Area</a:t>
                      </a:r>
                      <a:endParaRPr lang="en-US" sz="1400" dirty="0"/>
                    </a:p>
                  </a:txBody>
                  <a:tcPr/>
                </a:tc>
              </a:tr>
              <a:tr h="256602">
                <a:tc>
                  <a:txBody>
                    <a:bodyPr/>
                    <a:lstStyle/>
                    <a:p>
                      <a:r>
                        <a:rPr lang="en-US" sz="1400" dirty="0" smtClean="0"/>
                        <a:t>Major</a:t>
                      </a:r>
                      <a:r>
                        <a:rPr lang="en-US" sz="1400" baseline="0" dirty="0" smtClean="0"/>
                        <a:t> Axis</a:t>
                      </a:r>
                      <a:endParaRPr lang="en-US" sz="1400" dirty="0"/>
                    </a:p>
                  </a:txBody>
                  <a:tcPr/>
                </a:tc>
              </a:tr>
              <a:tr h="256602">
                <a:tc>
                  <a:txBody>
                    <a:bodyPr/>
                    <a:lstStyle/>
                    <a:p>
                      <a:r>
                        <a:rPr lang="en-US" sz="1400" dirty="0" smtClean="0"/>
                        <a:t>Minor</a:t>
                      </a:r>
                      <a:r>
                        <a:rPr lang="en-US" sz="1400" baseline="0" dirty="0" smtClean="0"/>
                        <a:t> Axis</a:t>
                      </a:r>
                      <a:endParaRPr lang="en-US" sz="1400" dirty="0"/>
                    </a:p>
                  </a:txBody>
                  <a:tcPr/>
                </a:tc>
              </a:tr>
              <a:tr h="256602">
                <a:tc>
                  <a:txBody>
                    <a:bodyPr/>
                    <a:lstStyle/>
                    <a:p>
                      <a:r>
                        <a:rPr lang="en-US" sz="1400" dirty="0" smtClean="0"/>
                        <a:t>Eccentricity</a:t>
                      </a:r>
                      <a:endParaRPr lang="en-US" sz="1400" dirty="0"/>
                    </a:p>
                  </a:txBody>
                  <a:tcPr/>
                </a:tc>
              </a:tr>
              <a:tr h="256602">
                <a:tc>
                  <a:txBody>
                    <a:bodyPr/>
                    <a:lstStyle/>
                    <a:p>
                      <a:r>
                        <a:rPr lang="en-US" sz="1400" dirty="0" smtClean="0"/>
                        <a:t>Orientation</a:t>
                      </a:r>
                      <a:endParaRPr lang="en-US" sz="1400" dirty="0"/>
                    </a:p>
                  </a:txBody>
                  <a:tcPr/>
                </a:tc>
              </a:tr>
              <a:tr h="256602">
                <a:tc>
                  <a:txBody>
                    <a:bodyPr/>
                    <a:lstStyle/>
                    <a:p>
                      <a:r>
                        <a:rPr lang="en-US" sz="1400" dirty="0" smtClean="0"/>
                        <a:t>Convex Area</a:t>
                      </a:r>
                      <a:endParaRPr lang="en-US" sz="1400" dirty="0"/>
                    </a:p>
                  </a:txBody>
                  <a:tcPr/>
                </a:tc>
              </a:tr>
              <a:tr h="256602">
                <a:tc>
                  <a:txBody>
                    <a:bodyPr/>
                    <a:lstStyle/>
                    <a:p>
                      <a:r>
                        <a:rPr lang="en-US" sz="1400" dirty="0" smtClean="0"/>
                        <a:t>Solidity</a:t>
                      </a:r>
                      <a:endParaRPr lang="en-US" sz="1400" dirty="0"/>
                    </a:p>
                  </a:txBody>
                  <a:tcPr/>
                </a:tc>
              </a:tr>
              <a:tr h="256602">
                <a:tc>
                  <a:txBody>
                    <a:bodyPr/>
                    <a:lstStyle/>
                    <a:p>
                      <a:r>
                        <a:rPr lang="en-US" sz="1400" dirty="0" smtClean="0"/>
                        <a:t>Filled Area</a:t>
                      </a:r>
                      <a:endParaRPr lang="en-US" sz="1400" dirty="0"/>
                    </a:p>
                  </a:txBody>
                  <a:tcPr/>
                </a:tc>
              </a:tr>
              <a:tr h="256602">
                <a:tc>
                  <a:txBody>
                    <a:bodyPr/>
                    <a:lstStyle/>
                    <a:p>
                      <a:r>
                        <a:rPr lang="en-US" sz="1400" dirty="0" smtClean="0"/>
                        <a:t>Euler Number</a:t>
                      </a:r>
                      <a:endParaRPr lang="en-US" sz="1400" dirty="0"/>
                    </a:p>
                  </a:txBody>
                  <a:tcPr/>
                </a:tc>
              </a:tr>
              <a:tr h="256602">
                <a:tc>
                  <a:txBody>
                    <a:bodyPr/>
                    <a:lstStyle/>
                    <a:p>
                      <a:r>
                        <a:rPr lang="en-US" sz="1400" dirty="0" smtClean="0"/>
                        <a:t>Extent</a:t>
                      </a:r>
                      <a:endParaRPr lang="en-US" sz="1400" dirty="0"/>
                    </a:p>
                  </a:txBody>
                  <a:tcPr/>
                </a:tc>
              </a:tr>
              <a:tr h="256602">
                <a:tc>
                  <a:txBody>
                    <a:bodyPr/>
                    <a:lstStyle/>
                    <a:p>
                      <a:r>
                        <a:rPr lang="en-US" sz="1400" dirty="0" smtClean="0"/>
                        <a:t>Perimeter</a:t>
                      </a:r>
                      <a:endParaRPr lang="en-US" sz="1400" dirty="0"/>
                    </a:p>
                  </a:txBody>
                  <a:tcPr/>
                </a:tc>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1467878935"/>
              </p:ext>
            </p:extLst>
          </p:nvPr>
        </p:nvGraphicFramePr>
        <p:xfrm>
          <a:off x="6223201" y="1555279"/>
          <a:ext cx="2696684" cy="4785360"/>
        </p:xfrm>
        <a:graphic>
          <a:graphicData uri="http://schemas.openxmlformats.org/drawingml/2006/table">
            <a:tbl>
              <a:tblPr firstRow="1" bandRow="1">
                <a:tableStyleId>{5C22544A-7EE6-4342-B048-85BDC9FD1C3A}</a:tableStyleId>
              </a:tblPr>
              <a:tblGrid>
                <a:gridCol w="2696684"/>
              </a:tblGrid>
              <a:tr h="162545">
                <a:tc>
                  <a:txBody>
                    <a:bodyPr/>
                    <a:lstStyle/>
                    <a:p>
                      <a:r>
                        <a:rPr lang="en-US" sz="1400" dirty="0" smtClean="0"/>
                        <a:t>Texture features</a:t>
                      </a:r>
                      <a:endParaRPr lang="en-US" sz="1400" dirty="0"/>
                    </a:p>
                  </a:txBody>
                  <a:tcPr/>
                </a:tc>
              </a:tr>
              <a:tr h="133599">
                <a:tc>
                  <a:txBody>
                    <a:bodyPr/>
                    <a:lstStyle/>
                    <a:p>
                      <a:r>
                        <a:rPr lang="en-US" sz="1400" b="0" i="0" u="none" strike="noStrike" kern="1200" baseline="0" dirty="0" smtClean="0">
                          <a:solidFill>
                            <a:schemeClr val="dk1"/>
                          </a:solidFill>
                          <a:latin typeface="+mn-lt"/>
                          <a:ea typeface="+mn-ea"/>
                          <a:cs typeface="+mn-cs"/>
                        </a:rPr>
                        <a:t>Autocorrelation</a:t>
                      </a:r>
                    </a:p>
                  </a:txBody>
                  <a:tcPr/>
                </a:tc>
              </a:tr>
              <a:tr h="133599">
                <a:tc>
                  <a:txBody>
                    <a:bodyPr/>
                    <a:lstStyle/>
                    <a:p>
                      <a:r>
                        <a:rPr lang="en-US" sz="1400" b="0" i="0" u="none" strike="noStrike" kern="1200" baseline="0" dirty="0" smtClean="0">
                          <a:solidFill>
                            <a:schemeClr val="dk1"/>
                          </a:solidFill>
                          <a:latin typeface="+mn-lt"/>
                          <a:ea typeface="+mn-ea"/>
                          <a:cs typeface="+mn-cs"/>
                        </a:rPr>
                        <a:t>Contrast</a:t>
                      </a:r>
                    </a:p>
                  </a:txBody>
                  <a:tcPr/>
                </a:tc>
              </a:tr>
              <a:tr h="133599">
                <a:tc>
                  <a:txBody>
                    <a:bodyPr/>
                    <a:lstStyle/>
                    <a:p>
                      <a:r>
                        <a:rPr lang="en-US" sz="1400" b="0" i="0" u="none" strike="noStrike" kern="1200" baseline="0" dirty="0" smtClean="0">
                          <a:solidFill>
                            <a:schemeClr val="dk1"/>
                          </a:solidFill>
                          <a:latin typeface="+mn-lt"/>
                          <a:ea typeface="+mn-ea"/>
                          <a:cs typeface="+mn-cs"/>
                        </a:rPr>
                        <a:t>Correlation</a:t>
                      </a:r>
                    </a:p>
                  </a:txBody>
                  <a:tcPr/>
                </a:tc>
              </a:tr>
              <a:tr h="133599">
                <a:tc>
                  <a:txBody>
                    <a:bodyPr/>
                    <a:lstStyle/>
                    <a:p>
                      <a:pPr marL="0" marR="0" indent="0" algn="l" defTabSz="457177" rtl="0" eaLnBrk="1" fontAlgn="auto" latinLnBrk="0" hangingPunct="1">
                        <a:lnSpc>
                          <a:spcPct val="100000"/>
                        </a:lnSpc>
                        <a:spcBef>
                          <a:spcPts val="0"/>
                        </a:spcBef>
                        <a:spcAft>
                          <a:spcPts val="0"/>
                        </a:spcAft>
                        <a:buClrTx/>
                        <a:buSzTx/>
                        <a:buFontTx/>
                        <a:buNone/>
                        <a:tabLst/>
                        <a:defRPr/>
                      </a:pPr>
                      <a:r>
                        <a:rPr lang="en-US" sz="1400" b="0" i="0" u="none" strike="noStrike" kern="1200" baseline="0" dirty="0" smtClean="0">
                          <a:solidFill>
                            <a:schemeClr val="dk1"/>
                          </a:solidFill>
                          <a:latin typeface="+mn-lt"/>
                          <a:ea typeface="+mn-ea"/>
                          <a:cs typeface="+mn-cs"/>
                        </a:rPr>
                        <a:t>Cluster Prominence</a:t>
                      </a:r>
                    </a:p>
                  </a:txBody>
                  <a:tcPr/>
                </a:tc>
              </a:tr>
              <a:tr h="133599">
                <a:tc>
                  <a:txBody>
                    <a:bodyPr/>
                    <a:lstStyle/>
                    <a:p>
                      <a:r>
                        <a:rPr lang="en-US" sz="1400" dirty="0" smtClean="0"/>
                        <a:t>Cluster</a:t>
                      </a:r>
                      <a:r>
                        <a:rPr lang="en-US" sz="1400" baseline="0" dirty="0" smtClean="0"/>
                        <a:t> Shade</a:t>
                      </a:r>
                      <a:endParaRPr lang="en-US" sz="1400" dirty="0"/>
                    </a:p>
                  </a:txBody>
                  <a:tcPr/>
                </a:tc>
              </a:tr>
              <a:tr h="133599">
                <a:tc>
                  <a:txBody>
                    <a:bodyPr/>
                    <a:lstStyle/>
                    <a:p>
                      <a:r>
                        <a:rPr lang="en-US" sz="1400" b="0" i="0" u="none" strike="noStrike" kern="1200" baseline="0" dirty="0" smtClean="0">
                          <a:solidFill>
                            <a:schemeClr val="dk1"/>
                          </a:solidFill>
                          <a:latin typeface="+mn-lt"/>
                          <a:ea typeface="+mn-ea"/>
                          <a:cs typeface="+mn-cs"/>
                        </a:rPr>
                        <a:t>Dissimilarity</a:t>
                      </a:r>
                    </a:p>
                  </a:txBody>
                  <a:tcPr/>
                </a:tc>
              </a:tr>
              <a:tr h="133599">
                <a:tc>
                  <a:txBody>
                    <a:bodyPr/>
                    <a:lstStyle/>
                    <a:p>
                      <a:r>
                        <a:rPr lang="en-US" sz="1400" b="0" i="0" u="none" strike="noStrike" kern="1200" baseline="0" dirty="0" smtClean="0">
                          <a:solidFill>
                            <a:schemeClr val="dk1"/>
                          </a:solidFill>
                          <a:latin typeface="+mn-lt"/>
                          <a:ea typeface="+mn-ea"/>
                          <a:cs typeface="+mn-cs"/>
                        </a:rPr>
                        <a:t>Energy</a:t>
                      </a:r>
                    </a:p>
                  </a:txBody>
                  <a:tcPr/>
                </a:tc>
              </a:tr>
              <a:tr h="133599">
                <a:tc>
                  <a:txBody>
                    <a:bodyPr/>
                    <a:lstStyle/>
                    <a:p>
                      <a:r>
                        <a:rPr lang="en-US" sz="1400" b="0" i="0" u="none" strike="noStrike" kern="1200" baseline="0" dirty="0" smtClean="0">
                          <a:solidFill>
                            <a:schemeClr val="dk1"/>
                          </a:solidFill>
                          <a:latin typeface="+mn-lt"/>
                          <a:ea typeface="+mn-ea"/>
                          <a:cs typeface="+mn-cs"/>
                        </a:rPr>
                        <a:t>Entropy</a:t>
                      </a:r>
                    </a:p>
                  </a:txBody>
                  <a:tcPr/>
                </a:tc>
              </a:tr>
              <a:tr h="133599">
                <a:tc>
                  <a:txBody>
                    <a:bodyPr/>
                    <a:lstStyle/>
                    <a:p>
                      <a:pPr marL="0" marR="0" indent="0" algn="l" defTabSz="457177" rtl="0" eaLnBrk="1" fontAlgn="auto" latinLnBrk="0" hangingPunct="1">
                        <a:lnSpc>
                          <a:spcPct val="100000"/>
                        </a:lnSpc>
                        <a:spcBef>
                          <a:spcPts val="0"/>
                        </a:spcBef>
                        <a:spcAft>
                          <a:spcPts val="0"/>
                        </a:spcAft>
                        <a:buClrTx/>
                        <a:buSzTx/>
                        <a:buFontTx/>
                        <a:buNone/>
                        <a:tabLst/>
                        <a:defRPr/>
                      </a:pPr>
                      <a:r>
                        <a:rPr lang="en-US" sz="1400" b="0" i="0" u="none" strike="noStrike" kern="1200" baseline="0" dirty="0" smtClean="0">
                          <a:solidFill>
                            <a:schemeClr val="dk1"/>
                          </a:solidFill>
                          <a:latin typeface="+mn-lt"/>
                          <a:ea typeface="+mn-ea"/>
                          <a:cs typeface="+mn-cs"/>
                        </a:rPr>
                        <a:t>Homogeneity</a:t>
                      </a:r>
                    </a:p>
                  </a:txBody>
                  <a:tcPr/>
                </a:tc>
              </a:tr>
              <a:tr h="133599">
                <a:tc>
                  <a:txBody>
                    <a:bodyPr/>
                    <a:lstStyle/>
                    <a:p>
                      <a:r>
                        <a:rPr lang="en-US" sz="1400" b="0" i="0" u="none" strike="noStrike" kern="1200" baseline="0" dirty="0" smtClean="0">
                          <a:solidFill>
                            <a:schemeClr val="dk1"/>
                          </a:solidFill>
                          <a:latin typeface="+mn-lt"/>
                          <a:ea typeface="+mn-ea"/>
                          <a:cs typeface="+mn-cs"/>
                        </a:rPr>
                        <a:t>Maximum probability</a:t>
                      </a:r>
                    </a:p>
                  </a:txBody>
                  <a:tcPr/>
                </a:tc>
              </a:tr>
              <a:tr h="133599">
                <a:tc>
                  <a:txBody>
                    <a:bodyPr/>
                    <a:lstStyle/>
                    <a:p>
                      <a:pPr marL="0" marR="0" indent="0" algn="l" defTabSz="457177" rtl="0" eaLnBrk="1" fontAlgn="auto" latinLnBrk="0" hangingPunct="1">
                        <a:lnSpc>
                          <a:spcPct val="100000"/>
                        </a:lnSpc>
                        <a:spcBef>
                          <a:spcPts val="0"/>
                        </a:spcBef>
                        <a:spcAft>
                          <a:spcPts val="0"/>
                        </a:spcAft>
                        <a:buClrTx/>
                        <a:buSzTx/>
                        <a:buFontTx/>
                        <a:buNone/>
                        <a:tabLst/>
                        <a:defRPr/>
                      </a:pPr>
                      <a:r>
                        <a:rPr lang="en-US" sz="1400" b="0" i="0" u="none" strike="noStrike" kern="1200" baseline="0" dirty="0" smtClean="0">
                          <a:solidFill>
                            <a:schemeClr val="dk1"/>
                          </a:solidFill>
                          <a:latin typeface="+mn-lt"/>
                          <a:ea typeface="+mn-ea"/>
                          <a:cs typeface="+mn-cs"/>
                        </a:rPr>
                        <a:t>Sum (variance, average, </a:t>
                      </a:r>
                      <a:r>
                        <a:rPr lang="is-IS" sz="1400" b="0" i="0" u="none" strike="noStrike" kern="1200" baseline="0" dirty="0" smtClean="0">
                          <a:solidFill>
                            <a:schemeClr val="dk1"/>
                          </a:solidFill>
                          <a:latin typeface="+mn-lt"/>
                          <a:ea typeface="+mn-ea"/>
                          <a:cs typeface="+mn-cs"/>
                        </a:rPr>
                        <a:t>…)</a:t>
                      </a:r>
                      <a:endParaRPr lang="en-US" sz="1400" b="0" i="0" u="none" strike="noStrike" kern="1200" baseline="0" dirty="0" smtClean="0">
                        <a:solidFill>
                          <a:schemeClr val="dk1"/>
                        </a:solidFill>
                        <a:latin typeface="+mn-lt"/>
                        <a:ea typeface="+mn-ea"/>
                        <a:cs typeface="+mn-cs"/>
                      </a:endParaRPr>
                    </a:p>
                  </a:txBody>
                  <a:tcPr/>
                </a:tc>
              </a:tr>
              <a:tr h="133599">
                <a:tc>
                  <a:txBody>
                    <a:bodyPr/>
                    <a:lstStyle/>
                    <a:p>
                      <a:r>
                        <a:rPr lang="en-US" sz="1400" b="0" i="0" u="none" strike="noStrike" kern="1200" baseline="0" dirty="0" smtClean="0">
                          <a:solidFill>
                            <a:schemeClr val="dk1"/>
                          </a:solidFill>
                          <a:latin typeface="+mn-lt"/>
                          <a:ea typeface="+mn-ea"/>
                          <a:cs typeface="+mn-cs"/>
                        </a:rPr>
                        <a:t>Difference (variance, entropy, </a:t>
                      </a:r>
                      <a:r>
                        <a:rPr lang="is-IS" sz="1400" b="0" i="0" u="none" strike="noStrike" kern="1200" baseline="0" dirty="0" smtClean="0">
                          <a:solidFill>
                            <a:schemeClr val="dk1"/>
                          </a:solidFill>
                          <a:latin typeface="+mn-lt"/>
                          <a:ea typeface="+mn-ea"/>
                          <a:cs typeface="+mn-cs"/>
                        </a:rPr>
                        <a:t>…)</a:t>
                      </a:r>
                      <a:endParaRPr lang="en-US" sz="1400" b="0" i="0" u="none" strike="noStrike" kern="1200" baseline="0" dirty="0" smtClean="0">
                        <a:solidFill>
                          <a:schemeClr val="dk1"/>
                        </a:solidFill>
                        <a:latin typeface="+mn-lt"/>
                        <a:ea typeface="+mn-ea"/>
                        <a:cs typeface="+mn-cs"/>
                      </a:endParaRPr>
                    </a:p>
                  </a:txBody>
                  <a:tcPr/>
                </a:tc>
              </a:tr>
              <a:tr h="227118">
                <a:tc>
                  <a:txBody>
                    <a:bodyPr/>
                    <a:lstStyle/>
                    <a:p>
                      <a:r>
                        <a:rPr lang="en-US" sz="1400" b="0" i="0" u="none" strike="noStrike" kern="1200" baseline="0" dirty="0" smtClean="0">
                          <a:solidFill>
                            <a:schemeClr val="dk1"/>
                          </a:solidFill>
                          <a:latin typeface="+mn-lt"/>
                          <a:ea typeface="+mn-ea"/>
                          <a:cs typeface="+mn-cs"/>
                        </a:rPr>
                        <a:t>Information measure of correlation</a:t>
                      </a:r>
                    </a:p>
                  </a:txBody>
                  <a:tcPr/>
                </a:tc>
              </a:tr>
              <a:tr h="133599">
                <a:tc>
                  <a:txBody>
                    <a:bodyPr/>
                    <a:lstStyle/>
                    <a:p>
                      <a:pPr marL="0" marR="0" indent="0" algn="l" defTabSz="457177" rtl="0" eaLnBrk="1" fontAlgn="auto" latinLnBrk="0" hangingPunct="1">
                        <a:lnSpc>
                          <a:spcPct val="100000"/>
                        </a:lnSpc>
                        <a:spcBef>
                          <a:spcPts val="0"/>
                        </a:spcBef>
                        <a:spcAft>
                          <a:spcPts val="0"/>
                        </a:spcAft>
                        <a:buClrTx/>
                        <a:buSzTx/>
                        <a:buFontTx/>
                        <a:buNone/>
                        <a:tabLst/>
                        <a:defRPr/>
                      </a:pPr>
                      <a:r>
                        <a:rPr lang="en-US" sz="1400" b="0" i="0" u="none" strike="noStrike" kern="1200" baseline="0" dirty="0" smtClean="0">
                          <a:solidFill>
                            <a:schemeClr val="dk1"/>
                          </a:solidFill>
                          <a:latin typeface="+mn-lt"/>
                          <a:ea typeface="+mn-ea"/>
                          <a:cs typeface="+mn-cs"/>
                        </a:rPr>
                        <a:t>Inverse difference moment</a:t>
                      </a:r>
                    </a:p>
                  </a:txBody>
                  <a:tcPr/>
                </a:tc>
              </a:tr>
            </a:tbl>
          </a:graphicData>
        </a:graphic>
      </p:graphicFrame>
    </p:spTree>
    <p:extLst>
      <p:ext uri="{BB962C8B-B14F-4D97-AF65-F5344CB8AC3E}">
        <p14:creationId xmlns:p14="http://schemas.microsoft.com/office/powerpoint/2010/main" val="160782708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50" y="-8921"/>
            <a:ext cx="9144000" cy="991352"/>
          </a:xfrm>
        </p:spPr>
        <p:txBody>
          <a:bodyPr/>
          <a:lstStyle/>
          <a:p>
            <a:r>
              <a:rPr lang="en-US" b="1" dirty="0" smtClean="0"/>
              <a:t>IMAGE Normalization</a:t>
            </a:r>
            <a:endParaRPr lang="en-US" b="1" dirty="0"/>
          </a:p>
        </p:txBody>
      </p:sp>
      <p:sp>
        <p:nvSpPr>
          <p:cNvPr id="5" name="TextBox 4"/>
          <p:cNvSpPr txBox="1"/>
          <p:nvPr/>
        </p:nvSpPr>
        <p:spPr>
          <a:xfrm>
            <a:off x="-57149" y="1600200"/>
            <a:ext cx="1085850" cy="646331"/>
          </a:xfrm>
          <a:prstGeom prst="rect">
            <a:avLst/>
          </a:prstGeom>
          <a:noFill/>
        </p:spPr>
        <p:txBody>
          <a:bodyPr wrap="square" rtlCol="0">
            <a:spAutoFit/>
          </a:bodyPr>
          <a:lstStyle/>
          <a:p>
            <a:r>
              <a:rPr lang="en-US" dirty="0" smtClean="0">
                <a:solidFill>
                  <a:schemeClr val="bg1"/>
                </a:solidFill>
              </a:rPr>
              <a:t>Dataset 2/3</a:t>
            </a:r>
            <a:endParaRPr lang="en-US" dirty="0">
              <a:solidFill>
                <a:schemeClr val="bg1"/>
              </a:solidFill>
            </a:endParaRPr>
          </a:p>
        </p:txBody>
      </p:sp>
      <p:sp>
        <p:nvSpPr>
          <p:cNvPr id="6" name="TextBox 5"/>
          <p:cNvSpPr txBox="1"/>
          <p:nvPr/>
        </p:nvSpPr>
        <p:spPr>
          <a:xfrm>
            <a:off x="1343025" y="1381125"/>
            <a:ext cx="1188040" cy="307777"/>
          </a:xfrm>
          <a:prstGeom prst="rect">
            <a:avLst/>
          </a:prstGeom>
          <a:noFill/>
        </p:spPr>
        <p:txBody>
          <a:bodyPr wrap="square" rtlCol="0">
            <a:spAutoFit/>
          </a:bodyPr>
          <a:lstStyle/>
          <a:p>
            <a:r>
              <a:rPr lang="en-US" sz="1400" dirty="0" smtClean="0">
                <a:solidFill>
                  <a:schemeClr val="bg1"/>
                </a:solidFill>
              </a:rPr>
              <a:t>Batch (i1)</a:t>
            </a:r>
            <a:endParaRPr lang="en-US" sz="1400" dirty="0">
              <a:solidFill>
                <a:schemeClr val="bg1"/>
              </a:solidFill>
            </a:endParaRPr>
          </a:p>
        </p:txBody>
      </p:sp>
      <p:sp>
        <p:nvSpPr>
          <p:cNvPr id="7" name="TextBox 6"/>
          <p:cNvSpPr txBox="1"/>
          <p:nvPr/>
        </p:nvSpPr>
        <p:spPr>
          <a:xfrm>
            <a:off x="1343025" y="1775341"/>
            <a:ext cx="1188040" cy="307777"/>
          </a:xfrm>
          <a:prstGeom prst="rect">
            <a:avLst/>
          </a:prstGeom>
          <a:noFill/>
        </p:spPr>
        <p:txBody>
          <a:bodyPr wrap="square" rtlCol="0">
            <a:spAutoFit/>
          </a:bodyPr>
          <a:lstStyle/>
          <a:p>
            <a:r>
              <a:rPr lang="en-US" sz="1400" dirty="0" smtClean="0">
                <a:solidFill>
                  <a:schemeClr val="bg1"/>
                </a:solidFill>
              </a:rPr>
              <a:t>Batch (i2)</a:t>
            </a:r>
            <a:endParaRPr lang="en-US" sz="1400" dirty="0">
              <a:solidFill>
                <a:schemeClr val="bg1"/>
              </a:solidFill>
            </a:endParaRPr>
          </a:p>
        </p:txBody>
      </p:sp>
      <p:sp>
        <p:nvSpPr>
          <p:cNvPr id="8" name="TextBox 7"/>
          <p:cNvSpPr txBox="1"/>
          <p:nvPr/>
        </p:nvSpPr>
        <p:spPr>
          <a:xfrm>
            <a:off x="1343025" y="2422289"/>
            <a:ext cx="1188040" cy="307777"/>
          </a:xfrm>
          <a:prstGeom prst="rect">
            <a:avLst/>
          </a:prstGeom>
          <a:noFill/>
        </p:spPr>
        <p:txBody>
          <a:bodyPr wrap="square" rtlCol="0">
            <a:spAutoFit/>
          </a:bodyPr>
          <a:lstStyle/>
          <a:p>
            <a:r>
              <a:rPr lang="en-US" sz="1400" dirty="0" smtClean="0">
                <a:solidFill>
                  <a:schemeClr val="bg1"/>
                </a:solidFill>
              </a:rPr>
              <a:t>Batch (</a:t>
            </a:r>
            <a:r>
              <a:rPr lang="en-US" sz="1400" dirty="0" err="1" smtClean="0">
                <a:solidFill>
                  <a:schemeClr val="bg1"/>
                </a:solidFill>
              </a:rPr>
              <a:t>ik</a:t>
            </a:r>
            <a:r>
              <a:rPr lang="en-US" sz="1400" dirty="0" smtClean="0">
                <a:solidFill>
                  <a:schemeClr val="bg1"/>
                </a:solidFill>
              </a:rPr>
              <a:t>)</a:t>
            </a:r>
            <a:endParaRPr lang="en-US" sz="1400" dirty="0">
              <a:solidFill>
                <a:schemeClr val="bg1"/>
              </a:solidFill>
            </a:endParaRPr>
          </a:p>
        </p:txBody>
      </p:sp>
      <p:sp>
        <p:nvSpPr>
          <p:cNvPr id="9" name="Rectangle 8"/>
          <p:cNvSpPr/>
          <p:nvPr/>
        </p:nvSpPr>
        <p:spPr>
          <a:xfrm>
            <a:off x="2990851" y="1382959"/>
            <a:ext cx="1502364" cy="307777"/>
          </a:xfrm>
          <a:prstGeom prst="rect">
            <a:avLst/>
          </a:prstGeom>
        </p:spPr>
        <p:txBody>
          <a:bodyPr wrap="square">
            <a:spAutoFit/>
          </a:bodyPr>
          <a:lstStyle/>
          <a:p>
            <a:r>
              <a:rPr lang="en-US" sz="1400" dirty="0" err="1" smtClean="0">
                <a:solidFill>
                  <a:schemeClr val="bg1"/>
                </a:solidFill>
              </a:rPr>
              <a:t>Colormap</a:t>
            </a:r>
            <a:r>
              <a:rPr lang="en-US" sz="1400" dirty="0" smtClean="0">
                <a:solidFill>
                  <a:schemeClr val="bg1"/>
                </a:solidFill>
              </a:rPr>
              <a:t> (i1)</a:t>
            </a:r>
            <a:endParaRPr lang="en-US" sz="1400" dirty="0">
              <a:solidFill>
                <a:schemeClr val="bg1"/>
              </a:solidFill>
            </a:endParaRPr>
          </a:p>
        </p:txBody>
      </p:sp>
      <p:sp>
        <p:nvSpPr>
          <p:cNvPr id="10" name="Rectangle 9"/>
          <p:cNvSpPr/>
          <p:nvPr/>
        </p:nvSpPr>
        <p:spPr>
          <a:xfrm>
            <a:off x="2990851" y="1769042"/>
            <a:ext cx="1502364" cy="307777"/>
          </a:xfrm>
          <a:prstGeom prst="rect">
            <a:avLst/>
          </a:prstGeom>
        </p:spPr>
        <p:txBody>
          <a:bodyPr wrap="square">
            <a:spAutoFit/>
          </a:bodyPr>
          <a:lstStyle/>
          <a:p>
            <a:r>
              <a:rPr lang="en-US" sz="1400" dirty="0" err="1" smtClean="0">
                <a:solidFill>
                  <a:schemeClr val="bg1"/>
                </a:solidFill>
              </a:rPr>
              <a:t>Colormap</a:t>
            </a:r>
            <a:r>
              <a:rPr lang="en-US" sz="1400" dirty="0" smtClean="0">
                <a:solidFill>
                  <a:schemeClr val="bg1"/>
                </a:solidFill>
              </a:rPr>
              <a:t> (i2)</a:t>
            </a:r>
            <a:endParaRPr lang="en-US" sz="1400" dirty="0">
              <a:solidFill>
                <a:schemeClr val="bg1"/>
              </a:solidFill>
            </a:endParaRPr>
          </a:p>
        </p:txBody>
      </p:sp>
      <p:sp>
        <p:nvSpPr>
          <p:cNvPr id="11" name="Rectangle 10"/>
          <p:cNvSpPr/>
          <p:nvPr/>
        </p:nvSpPr>
        <p:spPr>
          <a:xfrm>
            <a:off x="2990851" y="2422289"/>
            <a:ext cx="1502363" cy="307777"/>
          </a:xfrm>
          <a:prstGeom prst="rect">
            <a:avLst/>
          </a:prstGeom>
        </p:spPr>
        <p:txBody>
          <a:bodyPr wrap="square">
            <a:spAutoFit/>
          </a:bodyPr>
          <a:lstStyle/>
          <a:p>
            <a:r>
              <a:rPr lang="en-US" sz="1400" dirty="0" err="1" smtClean="0">
                <a:solidFill>
                  <a:schemeClr val="bg1"/>
                </a:solidFill>
              </a:rPr>
              <a:t>Colormap</a:t>
            </a:r>
            <a:r>
              <a:rPr lang="en-US" sz="1400" dirty="0" smtClean="0">
                <a:solidFill>
                  <a:schemeClr val="bg1"/>
                </a:solidFill>
              </a:rPr>
              <a:t> (</a:t>
            </a:r>
            <a:r>
              <a:rPr lang="en-US" sz="1400" dirty="0" err="1" smtClean="0">
                <a:solidFill>
                  <a:schemeClr val="bg1"/>
                </a:solidFill>
              </a:rPr>
              <a:t>ik</a:t>
            </a:r>
            <a:r>
              <a:rPr lang="en-US" sz="1400" dirty="0" smtClean="0">
                <a:solidFill>
                  <a:schemeClr val="bg1"/>
                </a:solidFill>
              </a:rPr>
              <a:t>)</a:t>
            </a:r>
            <a:endParaRPr lang="en-US" sz="1400" dirty="0">
              <a:solidFill>
                <a:schemeClr val="bg1"/>
              </a:solidFill>
            </a:endParaRPr>
          </a:p>
        </p:txBody>
      </p:sp>
      <p:cxnSp>
        <p:nvCxnSpPr>
          <p:cNvPr id="13" name="Straight Arrow Connector 12"/>
          <p:cNvCxnSpPr>
            <a:stCxn id="5" idx="3"/>
            <a:endCxn id="6" idx="1"/>
          </p:cNvCxnSpPr>
          <p:nvPr/>
        </p:nvCxnSpPr>
        <p:spPr>
          <a:xfrm flipV="1">
            <a:off x="1028701" y="1535014"/>
            <a:ext cx="314324" cy="38835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stCxn id="5" idx="3"/>
            <a:endCxn id="7" idx="1"/>
          </p:cNvCxnSpPr>
          <p:nvPr/>
        </p:nvCxnSpPr>
        <p:spPr>
          <a:xfrm>
            <a:off x="1028701" y="1923366"/>
            <a:ext cx="314324" cy="586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a:stCxn id="5" idx="3"/>
            <a:endCxn id="8" idx="1"/>
          </p:cNvCxnSpPr>
          <p:nvPr/>
        </p:nvCxnSpPr>
        <p:spPr>
          <a:xfrm>
            <a:off x="1028701" y="1923366"/>
            <a:ext cx="314324" cy="65281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a:stCxn id="6" idx="3"/>
            <a:endCxn id="9" idx="1"/>
          </p:cNvCxnSpPr>
          <p:nvPr/>
        </p:nvCxnSpPr>
        <p:spPr>
          <a:xfrm>
            <a:off x="2531065" y="1535014"/>
            <a:ext cx="459786" cy="183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a:stCxn id="7" idx="3"/>
            <a:endCxn id="10" idx="1"/>
          </p:cNvCxnSpPr>
          <p:nvPr/>
        </p:nvCxnSpPr>
        <p:spPr>
          <a:xfrm flipV="1">
            <a:off x="2531065" y="1922931"/>
            <a:ext cx="459786" cy="629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a:stCxn id="8" idx="3"/>
            <a:endCxn id="11" idx="1"/>
          </p:cNvCxnSpPr>
          <p:nvPr/>
        </p:nvCxnSpPr>
        <p:spPr>
          <a:xfrm>
            <a:off x="2531065" y="2576178"/>
            <a:ext cx="459786"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2" name="Rectangle 31"/>
          <p:cNvSpPr/>
          <p:nvPr/>
        </p:nvSpPr>
        <p:spPr>
          <a:xfrm>
            <a:off x="4807539" y="1258704"/>
            <a:ext cx="2307636" cy="523220"/>
          </a:xfrm>
          <a:prstGeom prst="rect">
            <a:avLst/>
          </a:prstGeom>
        </p:spPr>
        <p:txBody>
          <a:bodyPr wrap="square">
            <a:spAutoFit/>
          </a:bodyPr>
          <a:lstStyle/>
          <a:p>
            <a:r>
              <a:rPr lang="en-US" sz="1400" dirty="0" smtClean="0">
                <a:solidFill>
                  <a:schemeClr val="bg1"/>
                </a:solidFill>
              </a:rPr>
              <a:t>Total unique colors (i1)/total no. of images in batch(n1)</a:t>
            </a:r>
            <a:endParaRPr lang="en-US" sz="1400" dirty="0">
              <a:solidFill>
                <a:schemeClr val="bg1"/>
              </a:solidFill>
            </a:endParaRPr>
          </a:p>
        </p:txBody>
      </p:sp>
      <p:sp>
        <p:nvSpPr>
          <p:cNvPr id="35" name="Rectangle 34"/>
          <p:cNvSpPr/>
          <p:nvPr/>
        </p:nvSpPr>
        <p:spPr>
          <a:xfrm>
            <a:off x="4807539" y="1775341"/>
            <a:ext cx="2307636" cy="738664"/>
          </a:xfrm>
          <a:prstGeom prst="rect">
            <a:avLst/>
          </a:prstGeom>
        </p:spPr>
        <p:txBody>
          <a:bodyPr wrap="square">
            <a:spAutoFit/>
          </a:bodyPr>
          <a:lstStyle/>
          <a:p>
            <a:r>
              <a:rPr lang="en-US" sz="1400" dirty="0" smtClean="0">
                <a:solidFill>
                  <a:schemeClr val="bg1"/>
                </a:solidFill>
              </a:rPr>
              <a:t>Total unique colors (i2</a:t>
            </a:r>
            <a:r>
              <a:rPr lang="en-US" sz="1400" dirty="0">
                <a:solidFill>
                  <a:schemeClr val="bg1"/>
                </a:solidFill>
              </a:rPr>
              <a:t>) </a:t>
            </a:r>
            <a:r>
              <a:rPr lang="en-US" sz="1400" dirty="0" smtClean="0">
                <a:solidFill>
                  <a:schemeClr val="bg1"/>
                </a:solidFill>
              </a:rPr>
              <a:t>/</a:t>
            </a:r>
            <a:r>
              <a:rPr lang="en-US" sz="1400" dirty="0">
                <a:solidFill>
                  <a:schemeClr val="bg1"/>
                </a:solidFill>
              </a:rPr>
              <a:t>total no. of images in </a:t>
            </a:r>
            <a:r>
              <a:rPr lang="en-US" sz="1400" dirty="0" smtClean="0">
                <a:solidFill>
                  <a:schemeClr val="bg1"/>
                </a:solidFill>
              </a:rPr>
              <a:t>batch(n2)</a:t>
            </a:r>
            <a:endParaRPr lang="en-US" sz="1400" dirty="0">
              <a:solidFill>
                <a:schemeClr val="bg1"/>
              </a:solidFill>
            </a:endParaRPr>
          </a:p>
          <a:p>
            <a:endParaRPr lang="en-US" sz="1400" dirty="0">
              <a:solidFill>
                <a:schemeClr val="bg1"/>
              </a:solidFill>
            </a:endParaRPr>
          </a:p>
        </p:txBody>
      </p:sp>
      <p:sp>
        <p:nvSpPr>
          <p:cNvPr id="36" name="Rectangle 35"/>
          <p:cNvSpPr/>
          <p:nvPr/>
        </p:nvSpPr>
        <p:spPr>
          <a:xfrm>
            <a:off x="4778779" y="2336316"/>
            <a:ext cx="2307636" cy="738664"/>
          </a:xfrm>
          <a:prstGeom prst="rect">
            <a:avLst/>
          </a:prstGeom>
        </p:spPr>
        <p:txBody>
          <a:bodyPr wrap="square">
            <a:spAutoFit/>
          </a:bodyPr>
          <a:lstStyle/>
          <a:p>
            <a:r>
              <a:rPr lang="en-US" sz="1400" dirty="0" smtClean="0">
                <a:solidFill>
                  <a:schemeClr val="bg1"/>
                </a:solidFill>
              </a:rPr>
              <a:t>Total unique colors (i3</a:t>
            </a:r>
            <a:r>
              <a:rPr lang="en-US" sz="1400" dirty="0">
                <a:solidFill>
                  <a:schemeClr val="bg1"/>
                </a:solidFill>
              </a:rPr>
              <a:t>) </a:t>
            </a:r>
            <a:r>
              <a:rPr lang="en-US" sz="1400" dirty="0" smtClean="0">
                <a:solidFill>
                  <a:schemeClr val="bg1"/>
                </a:solidFill>
              </a:rPr>
              <a:t>/</a:t>
            </a:r>
            <a:r>
              <a:rPr lang="en-US" sz="1400" dirty="0">
                <a:solidFill>
                  <a:schemeClr val="bg1"/>
                </a:solidFill>
              </a:rPr>
              <a:t>total no. of images in </a:t>
            </a:r>
            <a:r>
              <a:rPr lang="en-US" sz="1400" dirty="0" smtClean="0">
                <a:solidFill>
                  <a:schemeClr val="bg1"/>
                </a:solidFill>
              </a:rPr>
              <a:t>batch(</a:t>
            </a:r>
            <a:r>
              <a:rPr lang="en-US" sz="1400" dirty="0" err="1" smtClean="0">
                <a:solidFill>
                  <a:schemeClr val="bg1"/>
                </a:solidFill>
              </a:rPr>
              <a:t>nk</a:t>
            </a:r>
            <a:r>
              <a:rPr lang="en-US" sz="1400" dirty="0" smtClean="0">
                <a:solidFill>
                  <a:schemeClr val="bg1"/>
                </a:solidFill>
              </a:rPr>
              <a:t>)</a:t>
            </a:r>
            <a:endParaRPr lang="en-US" sz="1400" dirty="0">
              <a:solidFill>
                <a:schemeClr val="bg1"/>
              </a:solidFill>
            </a:endParaRPr>
          </a:p>
          <a:p>
            <a:endParaRPr lang="en-US" sz="1400" dirty="0">
              <a:solidFill>
                <a:schemeClr val="bg1"/>
              </a:solidFill>
            </a:endParaRPr>
          </a:p>
        </p:txBody>
      </p:sp>
      <p:cxnSp>
        <p:nvCxnSpPr>
          <p:cNvPr id="38" name="Straight Arrow Connector 37"/>
          <p:cNvCxnSpPr>
            <a:stCxn id="9" idx="3"/>
            <a:endCxn id="32" idx="1"/>
          </p:cNvCxnSpPr>
          <p:nvPr/>
        </p:nvCxnSpPr>
        <p:spPr>
          <a:xfrm flipV="1">
            <a:off x="4493215" y="1520314"/>
            <a:ext cx="314324" cy="1653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0" name="Straight Arrow Connector 39"/>
          <p:cNvCxnSpPr>
            <a:stCxn id="10" idx="3"/>
            <a:endCxn id="35" idx="1"/>
          </p:cNvCxnSpPr>
          <p:nvPr/>
        </p:nvCxnSpPr>
        <p:spPr>
          <a:xfrm>
            <a:off x="4493215" y="1922931"/>
            <a:ext cx="314324" cy="12785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a:stCxn id="11" idx="3"/>
            <a:endCxn id="36" idx="1"/>
          </p:cNvCxnSpPr>
          <p:nvPr/>
        </p:nvCxnSpPr>
        <p:spPr>
          <a:xfrm>
            <a:off x="4493214" y="2576178"/>
            <a:ext cx="285565" cy="12947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7" name="TextBox 46"/>
          <p:cNvSpPr txBox="1"/>
          <p:nvPr/>
        </p:nvSpPr>
        <p:spPr>
          <a:xfrm>
            <a:off x="7359373" y="1619093"/>
            <a:ext cx="1184552" cy="523220"/>
          </a:xfrm>
          <a:prstGeom prst="rect">
            <a:avLst/>
          </a:prstGeom>
          <a:noFill/>
        </p:spPr>
        <p:txBody>
          <a:bodyPr wrap="square" rtlCol="0">
            <a:spAutoFit/>
          </a:bodyPr>
          <a:lstStyle/>
          <a:p>
            <a:r>
              <a:rPr lang="en-US" sz="1400" dirty="0" smtClean="0">
                <a:solidFill>
                  <a:schemeClr val="bg1"/>
                </a:solidFill>
              </a:rPr>
              <a:t>Mean, </a:t>
            </a:r>
            <a:r>
              <a:rPr lang="en-US" sz="1400" dirty="0" err="1" smtClean="0">
                <a:solidFill>
                  <a:schemeClr val="bg1"/>
                </a:solidFill>
              </a:rPr>
              <a:t>Std</a:t>
            </a:r>
            <a:r>
              <a:rPr lang="en-US" sz="1400" dirty="0" smtClean="0">
                <a:solidFill>
                  <a:schemeClr val="bg1"/>
                </a:solidFill>
              </a:rPr>
              <a:t> unique colors</a:t>
            </a:r>
            <a:endParaRPr lang="en-US" sz="1400" dirty="0">
              <a:solidFill>
                <a:schemeClr val="bg1"/>
              </a:solidFill>
            </a:endParaRPr>
          </a:p>
        </p:txBody>
      </p:sp>
      <p:cxnSp>
        <p:nvCxnSpPr>
          <p:cNvPr id="49" name="Straight Arrow Connector 48"/>
          <p:cNvCxnSpPr/>
          <p:nvPr/>
        </p:nvCxnSpPr>
        <p:spPr>
          <a:xfrm>
            <a:off x="7020394" y="1500254"/>
            <a:ext cx="373417" cy="50407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1" name="Straight Arrow Connector 50"/>
          <p:cNvCxnSpPr/>
          <p:nvPr/>
        </p:nvCxnSpPr>
        <p:spPr>
          <a:xfrm>
            <a:off x="7020394" y="2065013"/>
            <a:ext cx="373417"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3" name="Straight Arrow Connector 52"/>
          <p:cNvCxnSpPr/>
          <p:nvPr/>
        </p:nvCxnSpPr>
        <p:spPr>
          <a:xfrm flipV="1">
            <a:off x="7009629" y="2107808"/>
            <a:ext cx="373417" cy="52619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4" name="TextBox 53"/>
          <p:cNvSpPr txBox="1"/>
          <p:nvPr/>
        </p:nvSpPr>
        <p:spPr>
          <a:xfrm>
            <a:off x="1152526" y="3143250"/>
            <a:ext cx="1590674" cy="523220"/>
          </a:xfrm>
          <a:prstGeom prst="rect">
            <a:avLst/>
          </a:prstGeom>
          <a:noFill/>
        </p:spPr>
        <p:txBody>
          <a:bodyPr wrap="square" rtlCol="0">
            <a:spAutoFit/>
          </a:bodyPr>
          <a:lstStyle/>
          <a:p>
            <a:r>
              <a:rPr lang="en-US" sz="1400" dirty="0" smtClean="0">
                <a:solidFill>
                  <a:schemeClr val="bg1"/>
                </a:solidFill>
              </a:rPr>
              <a:t>Source image batch</a:t>
            </a:r>
            <a:endParaRPr lang="en-US" sz="1400" dirty="0">
              <a:solidFill>
                <a:schemeClr val="bg1"/>
              </a:solidFill>
            </a:endParaRPr>
          </a:p>
        </p:txBody>
      </p:sp>
      <p:sp>
        <p:nvSpPr>
          <p:cNvPr id="55" name="Rectangle 54"/>
          <p:cNvSpPr/>
          <p:nvPr/>
        </p:nvSpPr>
        <p:spPr>
          <a:xfrm>
            <a:off x="3253671" y="3134190"/>
            <a:ext cx="1061509" cy="307777"/>
          </a:xfrm>
          <a:prstGeom prst="rect">
            <a:avLst/>
          </a:prstGeom>
        </p:spPr>
        <p:txBody>
          <a:bodyPr wrap="none">
            <a:spAutoFit/>
          </a:bodyPr>
          <a:lstStyle/>
          <a:p>
            <a:r>
              <a:rPr lang="en-US" sz="1400" dirty="0" err="1" smtClean="0">
                <a:solidFill>
                  <a:schemeClr val="bg1"/>
                </a:solidFill>
              </a:rPr>
              <a:t>Colormap</a:t>
            </a:r>
            <a:r>
              <a:rPr lang="en-US" sz="1400" dirty="0" smtClean="0">
                <a:solidFill>
                  <a:schemeClr val="bg1"/>
                </a:solidFill>
              </a:rPr>
              <a:t> </a:t>
            </a:r>
            <a:r>
              <a:rPr lang="en-US" sz="1400" dirty="0" err="1" smtClean="0">
                <a:solidFill>
                  <a:schemeClr val="bg1"/>
                </a:solidFill>
              </a:rPr>
              <a:t>iS</a:t>
            </a:r>
            <a:endParaRPr lang="en-US" sz="1400" dirty="0">
              <a:solidFill>
                <a:schemeClr val="bg1"/>
              </a:solidFill>
            </a:endParaRPr>
          </a:p>
        </p:txBody>
      </p:sp>
      <p:cxnSp>
        <p:nvCxnSpPr>
          <p:cNvPr id="56" name="Straight Arrow Connector 55"/>
          <p:cNvCxnSpPr>
            <a:endCxn id="55" idx="1"/>
          </p:cNvCxnSpPr>
          <p:nvPr/>
        </p:nvCxnSpPr>
        <p:spPr>
          <a:xfrm flipV="1">
            <a:off x="2569164" y="3288079"/>
            <a:ext cx="684507" cy="2894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7" name="Rectangle 56"/>
          <p:cNvSpPr/>
          <p:nvPr/>
        </p:nvSpPr>
        <p:spPr>
          <a:xfrm>
            <a:off x="4985928" y="2980273"/>
            <a:ext cx="2943306" cy="523220"/>
          </a:xfrm>
          <a:prstGeom prst="rect">
            <a:avLst/>
          </a:prstGeom>
        </p:spPr>
        <p:txBody>
          <a:bodyPr wrap="none">
            <a:spAutoFit/>
          </a:bodyPr>
          <a:lstStyle/>
          <a:p>
            <a:r>
              <a:rPr lang="en-US" sz="1400" dirty="0" smtClean="0">
                <a:solidFill>
                  <a:schemeClr val="bg1"/>
                </a:solidFill>
              </a:rPr>
              <a:t>Total unique colors (</a:t>
            </a:r>
            <a:r>
              <a:rPr lang="en-US" sz="1400" dirty="0" err="1" smtClean="0">
                <a:solidFill>
                  <a:schemeClr val="bg1"/>
                </a:solidFill>
              </a:rPr>
              <a:t>iS</a:t>
            </a:r>
            <a:r>
              <a:rPr lang="en-US" sz="1400" dirty="0" smtClean="0">
                <a:solidFill>
                  <a:schemeClr val="bg1"/>
                </a:solidFill>
              </a:rPr>
              <a:t>)/No. of images </a:t>
            </a:r>
          </a:p>
          <a:p>
            <a:r>
              <a:rPr lang="en-US" sz="1400" dirty="0" smtClean="0">
                <a:solidFill>
                  <a:schemeClr val="bg1"/>
                </a:solidFill>
              </a:rPr>
              <a:t>in the batch after outlier detection</a:t>
            </a:r>
            <a:endParaRPr lang="en-US" sz="1400" dirty="0">
              <a:solidFill>
                <a:schemeClr val="bg1"/>
              </a:solidFill>
            </a:endParaRPr>
          </a:p>
        </p:txBody>
      </p:sp>
      <p:cxnSp>
        <p:nvCxnSpPr>
          <p:cNvPr id="58" name="Straight Arrow Connector 57"/>
          <p:cNvCxnSpPr>
            <a:stCxn id="55" idx="3"/>
            <a:endCxn id="57" idx="1"/>
          </p:cNvCxnSpPr>
          <p:nvPr/>
        </p:nvCxnSpPr>
        <p:spPr>
          <a:xfrm flipV="1">
            <a:off x="4315180" y="3241883"/>
            <a:ext cx="670748" cy="4619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70" name="TextBox 69"/>
          <p:cNvSpPr txBox="1"/>
          <p:nvPr/>
        </p:nvSpPr>
        <p:spPr>
          <a:xfrm>
            <a:off x="85350" y="5796804"/>
            <a:ext cx="8963001" cy="646331"/>
          </a:xfrm>
          <a:prstGeom prst="rect">
            <a:avLst/>
          </a:prstGeom>
          <a:noFill/>
        </p:spPr>
        <p:txBody>
          <a:bodyPr wrap="square" rtlCol="0">
            <a:spAutoFit/>
          </a:bodyPr>
          <a:lstStyle/>
          <a:p>
            <a:r>
              <a:rPr lang="en-US" dirty="0" smtClean="0">
                <a:solidFill>
                  <a:schemeClr val="bg1"/>
                </a:solidFill>
              </a:rPr>
              <a:t>Rather than using Reference image/batch for finding target </a:t>
            </a:r>
            <a:r>
              <a:rPr lang="en-US" dirty="0" err="1" smtClean="0">
                <a:solidFill>
                  <a:schemeClr val="bg1"/>
                </a:solidFill>
              </a:rPr>
              <a:t>colormap</a:t>
            </a:r>
            <a:r>
              <a:rPr lang="en-US" dirty="0" smtClean="0">
                <a:solidFill>
                  <a:schemeClr val="bg1"/>
                </a:solidFill>
              </a:rPr>
              <a:t>, we use the mean color map across a dataset </a:t>
            </a:r>
            <a:endParaRPr lang="en-US" dirty="0">
              <a:solidFill>
                <a:schemeClr val="bg1"/>
              </a:solidFill>
            </a:endParaRPr>
          </a:p>
        </p:txBody>
      </p:sp>
      <p:sp>
        <p:nvSpPr>
          <p:cNvPr id="92" name="Flowchart: Decision 91"/>
          <p:cNvSpPr/>
          <p:nvPr/>
        </p:nvSpPr>
        <p:spPr>
          <a:xfrm>
            <a:off x="3940934" y="3785507"/>
            <a:ext cx="2089988" cy="670367"/>
          </a:xfrm>
          <a:prstGeom prst="flowChartDecision">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4" name="Straight Arrow Connector 93"/>
          <p:cNvCxnSpPr>
            <a:stCxn id="57" idx="2"/>
            <a:endCxn id="92" idx="0"/>
          </p:cNvCxnSpPr>
          <p:nvPr/>
        </p:nvCxnSpPr>
        <p:spPr>
          <a:xfrm flipH="1">
            <a:off x="4985928" y="3503493"/>
            <a:ext cx="1471653" cy="28201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39" name="TextBox 138"/>
          <p:cNvSpPr txBox="1"/>
          <p:nvPr/>
        </p:nvSpPr>
        <p:spPr>
          <a:xfrm>
            <a:off x="4385853" y="3914764"/>
            <a:ext cx="1200150" cy="461665"/>
          </a:xfrm>
          <a:prstGeom prst="rect">
            <a:avLst/>
          </a:prstGeom>
          <a:noFill/>
        </p:spPr>
        <p:txBody>
          <a:bodyPr wrap="square" rtlCol="0">
            <a:spAutoFit/>
          </a:bodyPr>
          <a:lstStyle/>
          <a:p>
            <a:pPr algn="ctr"/>
            <a:r>
              <a:rPr lang="en-US" sz="1200" dirty="0" smtClean="0">
                <a:solidFill>
                  <a:schemeClr val="bg1"/>
                </a:solidFill>
              </a:rPr>
              <a:t>Within one </a:t>
            </a:r>
            <a:r>
              <a:rPr lang="en-US" sz="1200" dirty="0" err="1" smtClean="0">
                <a:solidFill>
                  <a:schemeClr val="bg1"/>
                </a:solidFill>
              </a:rPr>
              <a:t>std</a:t>
            </a:r>
            <a:r>
              <a:rPr lang="en-US" sz="1200" dirty="0" smtClean="0">
                <a:solidFill>
                  <a:schemeClr val="bg1"/>
                </a:solidFill>
              </a:rPr>
              <a:t> of mean</a:t>
            </a:r>
            <a:endParaRPr lang="en-US" sz="1200" dirty="0">
              <a:solidFill>
                <a:schemeClr val="bg1"/>
              </a:solidFill>
            </a:endParaRPr>
          </a:p>
        </p:txBody>
      </p:sp>
      <p:sp>
        <p:nvSpPr>
          <p:cNvPr id="140" name="TextBox 139"/>
          <p:cNvSpPr txBox="1"/>
          <p:nvPr/>
        </p:nvSpPr>
        <p:spPr>
          <a:xfrm>
            <a:off x="4172521" y="4983057"/>
            <a:ext cx="1569449" cy="461665"/>
          </a:xfrm>
          <a:prstGeom prst="rect">
            <a:avLst/>
          </a:prstGeom>
          <a:noFill/>
        </p:spPr>
        <p:txBody>
          <a:bodyPr wrap="square" rtlCol="0">
            <a:spAutoFit/>
          </a:bodyPr>
          <a:lstStyle/>
          <a:p>
            <a:pPr algn="ctr"/>
            <a:r>
              <a:rPr lang="en-US" sz="1200" dirty="0" smtClean="0">
                <a:solidFill>
                  <a:schemeClr val="bg1"/>
                </a:solidFill>
              </a:rPr>
              <a:t>Map to mean color map</a:t>
            </a:r>
            <a:endParaRPr lang="en-US" sz="1200" dirty="0">
              <a:solidFill>
                <a:schemeClr val="bg1"/>
              </a:solidFill>
            </a:endParaRPr>
          </a:p>
        </p:txBody>
      </p:sp>
      <p:sp>
        <p:nvSpPr>
          <p:cNvPr id="141" name="Rectangle 140"/>
          <p:cNvSpPr/>
          <p:nvPr/>
        </p:nvSpPr>
        <p:spPr>
          <a:xfrm>
            <a:off x="4200114" y="4850116"/>
            <a:ext cx="1571625" cy="637401"/>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43" name="Straight Arrow Connector 142"/>
          <p:cNvCxnSpPr>
            <a:stCxn id="92" idx="2"/>
            <a:endCxn id="141" idx="0"/>
          </p:cNvCxnSpPr>
          <p:nvPr/>
        </p:nvCxnSpPr>
        <p:spPr>
          <a:xfrm flipH="1">
            <a:off x="4985927" y="4455874"/>
            <a:ext cx="1" cy="39424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1" name="Flowchart: Decision 40"/>
          <p:cNvSpPr/>
          <p:nvPr/>
        </p:nvSpPr>
        <p:spPr>
          <a:xfrm>
            <a:off x="6670256" y="3864952"/>
            <a:ext cx="2089988" cy="670367"/>
          </a:xfrm>
          <a:prstGeom prst="flowChartDecision">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TextBox 42"/>
          <p:cNvSpPr txBox="1"/>
          <p:nvPr/>
        </p:nvSpPr>
        <p:spPr>
          <a:xfrm>
            <a:off x="7115175" y="3994209"/>
            <a:ext cx="1200150" cy="461665"/>
          </a:xfrm>
          <a:prstGeom prst="rect">
            <a:avLst/>
          </a:prstGeom>
          <a:noFill/>
        </p:spPr>
        <p:txBody>
          <a:bodyPr wrap="square" rtlCol="0">
            <a:spAutoFit/>
          </a:bodyPr>
          <a:lstStyle/>
          <a:p>
            <a:pPr algn="ctr"/>
            <a:r>
              <a:rPr lang="en-US" sz="1200" dirty="0" smtClean="0">
                <a:solidFill>
                  <a:schemeClr val="bg1"/>
                </a:solidFill>
              </a:rPr>
              <a:t>Not within one </a:t>
            </a:r>
            <a:r>
              <a:rPr lang="en-US" sz="1200" dirty="0" err="1" smtClean="0">
                <a:solidFill>
                  <a:schemeClr val="bg1"/>
                </a:solidFill>
              </a:rPr>
              <a:t>std</a:t>
            </a:r>
            <a:r>
              <a:rPr lang="en-US" sz="1200" dirty="0" smtClean="0">
                <a:solidFill>
                  <a:schemeClr val="bg1"/>
                </a:solidFill>
              </a:rPr>
              <a:t> of mean</a:t>
            </a:r>
            <a:endParaRPr lang="en-US" sz="1200" dirty="0">
              <a:solidFill>
                <a:schemeClr val="bg1"/>
              </a:solidFill>
            </a:endParaRPr>
          </a:p>
        </p:txBody>
      </p:sp>
      <p:sp>
        <p:nvSpPr>
          <p:cNvPr id="44" name="TextBox 43"/>
          <p:cNvSpPr txBox="1"/>
          <p:nvPr/>
        </p:nvSpPr>
        <p:spPr>
          <a:xfrm>
            <a:off x="6901843" y="5062502"/>
            <a:ext cx="1569449" cy="461665"/>
          </a:xfrm>
          <a:prstGeom prst="rect">
            <a:avLst/>
          </a:prstGeom>
          <a:noFill/>
        </p:spPr>
        <p:txBody>
          <a:bodyPr wrap="square" rtlCol="0">
            <a:spAutoFit/>
          </a:bodyPr>
          <a:lstStyle/>
          <a:p>
            <a:pPr algn="ctr"/>
            <a:r>
              <a:rPr lang="en-US" sz="1200" dirty="0" smtClean="0">
                <a:solidFill>
                  <a:schemeClr val="bg1"/>
                </a:solidFill>
              </a:rPr>
              <a:t>Map to mean+-</a:t>
            </a:r>
            <a:r>
              <a:rPr lang="en-US" sz="1200" dirty="0" err="1" smtClean="0">
                <a:solidFill>
                  <a:schemeClr val="bg1"/>
                </a:solidFill>
              </a:rPr>
              <a:t>std</a:t>
            </a:r>
            <a:r>
              <a:rPr lang="en-US" sz="1200" dirty="0" smtClean="0">
                <a:solidFill>
                  <a:schemeClr val="bg1"/>
                </a:solidFill>
              </a:rPr>
              <a:t> color map</a:t>
            </a:r>
            <a:endParaRPr lang="en-US" sz="1200" dirty="0">
              <a:solidFill>
                <a:schemeClr val="bg1"/>
              </a:solidFill>
            </a:endParaRPr>
          </a:p>
        </p:txBody>
      </p:sp>
      <p:sp>
        <p:nvSpPr>
          <p:cNvPr id="45" name="Rectangle 44"/>
          <p:cNvSpPr/>
          <p:nvPr/>
        </p:nvSpPr>
        <p:spPr>
          <a:xfrm>
            <a:off x="6929436" y="4929561"/>
            <a:ext cx="1571625" cy="637401"/>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6" name="Straight Arrow Connector 45"/>
          <p:cNvCxnSpPr>
            <a:stCxn id="41" idx="2"/>
            <a:endCxn id="45" idx="0"/>
          </p:cNvCxnSpPr>
          <p:nvPr/>
        </p:nvCxnSpPr>
        <p:spPr>
          <a:xfrm flipH="1">
            <a:off x="7715249" y="4535319"/>
            <a:ext cx="1" cy="39424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a:stCxn id="57" idx="2"/>
            <a:endCxn id="41" idx="0"/>
          </p:cNvCxnSpPr>
          <p:nvPr/>
        </p:nvCxnSpPr>
        <p:spPr>
          <a:xfrm>
            <a:off x="6457581" y="3503493"/>
            <a:ext cx="1257669" cy="36145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81" name="TextBox 80"/>
          <p:cNvSpPr txBox="1"/>
          <p:nvPr/>
        </p:nvSpPr>
        <p:spPr>
          <a:xfrm>
            <a:off x="2885845" y="2395338"/>
            <a:ext cx="666750" cy="276999"/>
          </a:xfrm>
          <a:prstGeom prst="rect">
            <a:avLst/>
          </a:prstGeom>
          <a:noFill/>
        </p:spPr>
        <p:txBody>
          <a:bodyPr wrap="square" rtlCol="0">
            <a:spAutoFit/>
          </a:bodyPr>
          <a:lstStyle/>
          <a:p>
            <a:r>
              <a:rPr lang="en-US" sz="1200" dirty="0" smtClean="0">
                <a:solidFill>
                  <a:schemeClr val="bg1"/>
                </a:solidFill>
              </a:rPr>
              <a:t>Source</a:t>
            </a:r>
            <a:endParaRPr lang="en-US" sz="1200" dirty="0">
              <a:solidFill>
                <a:schemeClr val="bg1"/>
              </a:solidFill>
            </a:endParaRPr>
          </a:p>
        </p:txBody>
      </p:sp>
      <p:sp>
        <p:nvSpPr>
          <p:cNvPr id="82" name="TextBox 81"/>
          <p:cNvSpPr txBox="1"/>
          <p:nvPr/>
        </p:nvSpPr>
        <p:spPr>
          <a:xfrm>
            <a:off x="2805111" y="4207959"/>
            <a:ext cx="766763" cy="276999"/>
          </a:xfrm>
          <a:prstGeom prst="rect">
            <a:avLst/>
          </a:prstGeom>
          <a:noFill/>
        </p:spPr>
        <p:txBody>
          <a:bodyPr wrap="square" rtlCol="0">
            <a:spAutoFit/>
          </a:bodyPr>
          <a:lstStyle/>
          <a:p>
            <a:r>
              <a:rPr lang="en-US" sz="1200" dirty="0" err="1" smtClean="0">
                <a:solidFill>
                  <a:schemeClr val="bg1"/>
                </a:solidFill>
              </a:rPr>
              <a:t>Reinhard</a:t>
            </a:r>
            <a:endParaRPr lang="en-US" sz="1200" dirty="0">
              <a:solidFill>
                <a:schemeClr val="bg1"/>
              </a:solidFill>
            </a:endParaRPr>
          </a:p>
        </p:txBody>
      </p:sp>
      <p:sp>
        <p:nvSpPr>
          <p:cNvPr id="83" name="TextBox 82"/>
          <p:cNvSpPr txBox="1"/>
          <p:nvPr/>
        </p:nvSpPr>
        <p:spPr>
          <a:xfrm>
            <a:off x="2885845" y="6120988"/>
            <a:ext cx="852489" cy="276999"/>
          </a:xfrm>
          <a:prstGeom prst="rect">
            <a:avLst/>
          </a:prstGeom>
          <a:noFill/>
        </p:spPr>
        <p:txBody>
          <a:bodyPr wrap="square" rtlCol="0">
            <a:spAutoFit/>
          </a:bodyPr>
          <a:lstStyle/>
          <a:p>
            <a:r>
              <a:rPr lang="en-US" sz="1200" dirty="0" smtClean="0">
                <a:solidFill>
                  <a:schemeClr val="bg1"/>
                </a:solidFill>
              </a:rPr>
              <a:t>CDV-L</a:t>
            </a:r>
            <a:endParaRPr lang="en-US" sz="1200" dirty="0">
              <a:solidFill>
                <a:schemeClr val="bg1"/>
              </a:solidFill>
            </a:endParaRPr>
          </a:p>
        </p:txBody>
      </p:sp>
      <p:pic>
        <p:nvPicPr>
          <p:cNvPr id="84" name="Picture 8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50075" y="1040226"/>
            <a:ext cx="1611241" cy="1412120"/>
          </a:xfrm>
          <a:prstGeom prst="rect">
            <a:avLst/>
          </a:prstGeom>
        </p:spPr>
      </p:pic>
      <p:pic>
        <p:nvPicPr>
          <p:cNvPr id="85" name="Picture 8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531" y="2578671"/>
            <a:ext cx="2313691" cy="2313691"/>
          </a:xfrm>
          <a:prstGeom prst="rect">
            <a:avLst/>
          </a:prstGeom>
        </p:spPr>
      </p:pic>
      <p:pic>
        <p:nvPicPr>
          <p:cNvPr id="86" name="Picture 85"/>
          <p:cNvPicPr>
            <a:picLocks noChangeAspect="1"/>
          </p:cNvPicPr>
          <p:nvPr/>
        </p:nvPicPr>
        <p:blipFill>
          <a:blip r:embed="rId4"/>
          <a:stretch>
            <a:fillRect/>
          </a:stretch>
        </p:blipFill>
        <p:spPr>
          <a:xfrm>
            <a:off x="2450074" y="4484958"/>
            <a:ext cx="1611241" cy="1636030"/>
          </a:xfrm>
          <a:prstGeom prst="rect">
            <a:avLst/>
          </a:prstGeom>
        </p:spPr>
      </p:pic>
      <p:pic>
        <p:nvPicPr>
          <p:cNvPr id="87" name="Picture 86"/>
          <p:cNvPicPr>
            <a:picLocks noChangeAspect="1"/>
          </p:cNvPicPr>
          <p:nvPr/>
        </p:nvPicPr>
        <p:blipFill>
          <a:blip r:embed="rId5"/>
          <a:stretch>
            <a:fillRect/>
          </a:stretch>
        </p:blipFill>
        <p:spPr>
          <a:xfrm>
            <a:off x="2450075" y="2618058"/>
            <a:ext cx="1611241" cy="1611241"/>
          </a:xfrm>
          <a:prstGeom prst="rect">
            <a:avLst/>
          </a:prstGeom>
        </p:spPr>
      </p:pic>
      <p:pic>
        <p:nvPicPr>
          <p:cNvPr id="88" name="Picture 8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65165" y="3766996"/>
            <a:ext cx="2362200" cy="2362200"/>
          </a:xfrm>
          <a:prstGeom prst="rect">
            <a:avLst/>
          </a:prstGeom>
        </p:spPr>
      </p:pic>
      <p:pic>
        <p:nvPicPr>
          <p:cNvPr id="89" name="Picture 8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965165" y="1295401"/>
            <a:ext cx="2378736" cy="2378736"/>
          </a:xfrm>
          <a:prstGeom prst="rect">
            <a:avLst/>
          </a:prstGeom>
        </p:spPr>
      </p:pic>
      <p:sp>
        <p:nvSpPr>
          <p:cNvPr id="90" name="TextBox 89"/>
          <p:cNvSpPr txBox="1"/>
          <p:nvPr/>
        </p:nvSpPr>
        <p:spPr>
          <a:xfrm>
            <a:off x="848376" y="4917043"/>
            <a:ext cx="700000" cy="338554"/>
          </a:xfrm>
          <a:prstGeom prst="rect">
            <a:avLst/>
          </a:prstGeom>
          <a:noFill/>
        </p:spPr>
        <p:txBody>
          <a:bodyPr wrap="none" rtlCol="0">
            <a:spAutoFit/>
          </a:bodyPr>
          <a:lstStyle/>
          <a:p>
            <a:r>
              <a:rPr lang="en-US" sz="1600" dirty="0" smtClean="0">
                <a:solidFill>
                  <a:schemeClr val="bg1"/>
                </a:solidFill>
              </a:rPr>
              <a:t>Target</a:t>
            </a:r>
            <a:endParaRPr lang="en-US" sz="1600" dirty="0">
              <a:solidFill>
                <a:schemeClr val="bg1"/>
              </a:solidFill>
            </a:endParaRPr>
          </a:p>
        </p:txBody>
      </p:sp>
      <p:sp>
        <p:nvSpPr>
          <p:cNvPr id="91" name="Right Arrow 90"/>
          <p:cNvSpPr/>
          <p:nvPr/>
        </p:nvSpPr>
        <p:spPr>
          <a:xfrm>
            <a:off x="4352925" y="3423678"/>
            <a:ext cx="1504950" cy="176772"/>
          </a:xfrm>
          <a:prstGeom prst="rightArrow">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3" name="TextBox 92"/>
          <p:cNvSpPr txBox="1"/>
          <p:nvPr/>
        </p:nvSpPr>
        <p:spPr>
          <a:xfrm>
            <a:off x="4352925" y="2672337"/>
            <a:ext cx="1362075" cy="830997"/>
          </a:xfrm>
          <a:prstGeom prst="rect">
            <a:avLst/>
          </a:prstGeom>
          <a:noFill/>
        </p:spPr>
        <p:txBody>
          <a:bodyPr wrap="square" rtlCol="0">
            <a:spAutoFit/>
          </a:bodyPr>
          <a:lstStyle/>
          <a:p>
            <a:r>
              <a:rPr lang="en-US" sz="1200" dirty="0" smtClean="0">
                <a:solidFill>
                  <a:schemeClr val="bg1"/>
                </a:solidFill>
              </a:rPr>
              <a:t>Both Source and Target normalized to a base color map</a:t>
            </a:r>
            <a:endParaRPr lang="en-US" sz="1200" dirty="0">
              <a:solidFill>
                <a:schemeClr val="bg1"/>
              </a:solidFill>
            </a:endParaRPr>
          </a:p>
        </p:txBody>
      </p:sp>
    </p:spTree>
    <p:extLst>
      <p:ext uri="{BB962C8B-B14F-4D97-AF65-F5344CB8AC3E}">
        <p14:creationId xmlns:p14="http://schemas.microsoft.com/office/powerpoint/2010/main" val="682173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8"/>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7"/>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9"/>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51"/>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53"/>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54"/>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55"/>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56"/>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57"/>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58"/>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92"/>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39"/>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40"/>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141"/>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143"/>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41"/>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43"/>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44"/>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45"/>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46"/>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16"/>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94"/>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70"/>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xit" presetSubtype="0" fill="hold" grpId="1" nodeType="clickEffect">
                                  <p:stCondLst>
                                    <p:cond delay="0"/>
                                  </p:stCondLst>
                                  <p:childTnLst>
                                    <p:set>
                                      <p:cBhvr>
                                        <p:cTn id="90" dur="1" fill="hold">
                                          <p:stCondLst>
                                            <p:cond delay="0"/>
                                          </p:stCondLst>
                                        </p:cTn>
                                        <p:tgtEl>
                                          <p:spTgt spid="5"/>
                                        </p:tgtEl>
                                        <p:attrNameLst>
                                          <p:attrName>style.visibility</p:attrName>
                                        </p:attrNameLst>
                                      </p:cBhvr>
                                      <p:to>
                                        <p:strVal val="hidden"/>
                                      </p:to>
                                    </p:set>
                                  </p:childTnLst>
                                </p:cTn>
                              </p:par>
                              <p:par>
                                <p:cTn id="91" presetID="1" presetClass="exit" presetSubtype="0" fill="hold" grpId="1" nodeType="withEffect">
                                  <p:stCondLst>
                                    <p:cond delay="0"/>
                                  </p:stCondLst>
                                  <p:childTnLst>
                                    <p:set>
                                      <p:cBhvr>
                                        <p:cTn id="92" dur="1" fill="hold">
                                          <p:stCondLst>
                                            <p:cond delay="0"/>
                                          </p:stCondLst>
                                        </p:cTn>
                                        <p:tgtEl>
                                          <p:spTgt spid="6"/>
                                        </p:tgtEl>
                                        <p:attrNameLst>
                                          <p:attrName>style.visibility</p:attrName>
                                        </p:attrNameLst>
                                      </p:cBhvr>
                                      <p:to>
                                        <p:strVal val="hidden"/>
                                      </p:to>
                                    </p:set>
                                  </p:childTnLst>
                                </p:cTn>
                              </p:par>
                              <p:par>
                                <p:cTn id="93" presetID="1" presetClass="exit" presetSubtype="0" fill="hold" grpId="1" nodeType="withEffect">
                                  <p:stCondLst>
                                    <p:cond delay="0"/>
                                  </p:stCondLst>
                                  <p:childTnLst>
                                    <p:set>
                                      <p:cBhvr>
                                        <p:cTn id="94" dur="1" fill="hold">
                                          <p:stCondLst>
                                            <p:cond delay="0"/>
                                          </p:stCondLst>
                                        </p:cTn>
                                        <p:tgtEl>
                                          <p:spTgt spid="7"/>
                                        </p:tgtEl>
                                        <p:attrNameLst>
                                          <p:attrName>style.visibility</p:attrName>
                                        </p:attrNameLst>
                                      </p:cBhvr>
                                      <p:to>
                                        <p:strVal val="hidden"/>
                                      </p:to>
                                    </p:set>
                                  </p:childTnLst>
                                </p:cTn>
                              </p:par>
                              <p:par>
                                <p:cTn id="95" presetID="1" presetClass="exit" presetSubtype="0" fill="hold" grpId="1" nodeType="withEffect">
                                  <p:stCondLst>
                                    <p:cond delay="0"/>
                                  </p:stCondLst>
                                  <p:childTnLst>
                                    <p:set>
                                      <p:cBhvr>
                                        <p:cTn id="96" dur="1" fill="hold">
                                          <p:stCondLst>
                                            <p:cond delay="0"/>
                                          </p:stCondLst>
                                        </p:cTn>
                                        <p:tgtEl>
                                          <p:spTgt spid="8"/>
                                        </p:tgtEl>
                                        <p:attrNameLst>
                                          <p:attrName>style.visibility</p:attrName>
                                        </p:attrNameLst>
                                      </p:cBhvr>
                                      <p:to>
                                        <p:strVal val="hidden"/>
                                      </p:to>
                                    </p:set>
                                  </p:childTnLst>
                                </p:cTn>
                              </p:par>
                              <p:par>
                                <p:cTn id="97" presetID="1" presetClass="exit" presetSubtype="0" fill="hold" grpId="1" nodeType="withEffect">
                                  <p:stCondLst>
                                    <p:cond delay="0"/>
                                  </p:stCondLst>
                                  <p:childTnLst>
                                    <p:set>
                                      <p:cBhvr>
                                        <p:cTn id="98" dur="1" fill="hold">
                                          <p:stCondLst>
                                            <p:cond delay="0"/>
                                          </p:stCondLst>
                                        </p:cTn>
                                        <p:tgtEl>
                                          <p:spTgt spid="9"/>
                                        </p:tgtEl>
                                        <p:attrNameLst>
                                          <p:attrName>style.visibility</p:attrName>
                                        </p:attrNameLst>
                                      </p:cBhvr>
                                      <p:to>
                                        <p:strVal val="hidden"/>
                                      </p:to>
                                    </p:set>
                                  </p:childTnLst>
                                </p:cTn>
                              </p:par>
                              <p:par>
                                <p:cTn id="99" presetID="1" presetClass="exit" presetSubtype="0" fill="hold" grpId="1" nodeType="withEffect">
                                  <p:stCondLst>
                                    <p:cond delay="0"/>
                                  </p:stCondLst>
                                  <p:childTnLst>
                                    <p:set>
                                      <p:cBhvr>
                                        <p:cTn id="100" dur="1" fill="hold">
                                          <p:stCondLst>
                                            <p:cond delay="0"/>
                                          </p:stCondLst>
                                        </p:cTn>
                                        <p:tgtEl>
                                          <p:spTgt spid="10"/>
                                        </p:tgtEl>
                                        <p:attrNameLst>
                                          <p:attrName>style.visibility</p:attrName>
                                        </p:attrNameLst>
                                      </p:cBhvr>
                                      <p:to>
                                        <p:strVal val="hidden"/>
                                      </p:to>
                                    </p:set>
                                  </p:childTnLst>
                                </p:cTn>
                              </p:par>
                              <p:par>
                                <p:cTn id="101" presetID="1" presetClass="exit" presetSubtype="0" fill="hold" grpId="1" nodeType="withEffect">
                                  <p:stCondLst>
                                    <p:cond delay="0"/>
                                  </p:stCondLst>
                                  <p:childTnLst>
                                    <p:set>
                                      <p:cBhvr>
                                        <p:cTn id="102" dur="1" fill="hold">
                                          <p:stCondLst>
                                            <p:cond delay="0"/>
                                          </p:stCondLst>
                                        </p:cTn>
                                        <p:tgtEl>
                                          <p:spTgt spid="11"/>
                                        </p:tgtEl>
                                        <p:attrNameLst>
                                          <p:attrName>style.visibility</p:attrName>
                                        </p:attrNameLst>
                                      </p:cBhvr>
                                      <p:to>
                                        <p:strVal val="hidden"/>
                                      </p:to>
                                    </p:set>
                                  </p:childTnLst>
                                </p:cTn>
                              </p:par>
                              <p:par>
                                <p:cTn id="103" presetID="1" presetClass="exit" presetSubtype="0" fill="hold" nodeType="withEffect">
                                  <p:stCondLst>
                                    <p:cond delay="0"/>
                                  </p:stCondLst>
                                  <p:childTnLst>
                                    <p:set>
                                      <p:cBhvr>
                                        <p:cTn id="104" dur="1" fill="hold">
                                          <p:stCondLst>
                                            <p:cond delay="0"/>
                                          </p:stCondLst>
                                        </p:cTn>
                                        <p:tgtEl>
                                          <p:spTgt spid="13"/>
                                        </p:tgtEl>
                                        <p:attrNameLst>
                                          <p:attrName>style.visibility</p:attrName>
                                        </p:attrNameLst>
                                      </p:cBhvr>
                                      <p:to>
                                        <p:strVal val="hidden"/>
                                      </p:to>
                                    </p:set>
                                  </p:childTnLst>
                                </p:cTn>
                              </p:par>
                              <p:par>
                                <p:cTn id="105" presetID="1" presetClass="exit" presetSubtype="0" fill="hold" nodeType="withEffect">
                                  <p:stCondLst>
                                    <p:cond delay="0"/>
                                  </p:stCondLst>
                                  <p:childTnLst>
                                    <p:set>
                                      <p:cBhvr>
                                        <p:cTn id="106" dur="1" fill="hold">
                                          <p:stCondLst>
                                            <p:cond delay="0"/>
                                          </p:stCondLst>
                                        </p:cTn>
                                        <p:tgtEl>
                                          <p:spTgt spid="15"/>
                                        </p:tgtEl>
                                        <p:attrNameLst>
                                          <p:attrName>style.visibility</p:attrName>
                                        </p:attrNameLst>
                                      </p:cBhvr>
                                      <p:to>
                                        <p:strVal val="hidden"/>
                                      </p:to>
                                    </p:set>
                                  </p:childTnLst>
                                </p:cTn>
                              </p:par>
                              <p:par>
                                <p:cTn id="107" presetID="1" presetClass="exit" presetSubtype="0" fill="hold" nodeType="withEffect">
                                  <p:stCondLst>
                                    <p:cond delay="0"/>
                                  </p:stCondLst>
                                  <p:childTnLst>
                                    <p:set>
                                      <p:cBhvr>
                                        <p:cTn id="108" dur="1" fill="hold">
                                          <p:stCondLst>
                                            <p:cond delay="0"/>
                                          </p:stCondLst>
                                        </p:cTn>
                                        <p:tgtEl>
                                          <p:spTgt spid="17"/>
                                        </p:tgtEl>
                                        <p:attrNameLst>
                                          <p:attrName>style.visibility</p:attrName>
                                        </p:attrNameLst>
                                      </p:cBhvr>
                                      <p:to>
                                        <p:strVal val="hidden"/>
                                      </p:to>
                                    </p:set>
                                  </p:childTnLst>
                                </p:cTn>
                              </p:par>
                              <p:par>
                                <p:cTn id="109" presetID="1" presetClass="exit" presetSubtype="0" fill="hold" nodeType="withEffect">
                                  <p:stCondLst>
                                    <p:cond delay="0"/>
                                  </p:stCondLst>
                                  <p:childTnLst>
                                    <p:set>
                                      <p:cBhvr>
                                        <p:cTn id="110" dur="1" fill="hold">
                                          <p:stCondLst>
                                            <p:cond delay="0"/>
                                          </p:stCondLst>
                                        </p:cTn>
                                        <p:tgtEl>
                                          <p:spTgt spid="19"/>
                                        </p:tgtEl>
                                        <p:attrNameLst>
                                          <p:attrName>style.visibility</p:attrName>
                                        </p:attrNameLst>
                                      </p:cBhvr>
                                      <p:to>
                                        <p:strVal val="hidden"/>
                                      </p:to>
                                    </p:set>
                                  </p:childTnLst>
                                </p:cTn>
                              </p:par>
                              <p:par>
                                <p:cTn id="111" presetID="1" presetClass="exit" presetSubtype="0" fill="hold" nodeType="withEffect">
                                  <p:stCondLst>
                                    <p:cond delay="0"/>
                                  </p:stCondLst>
                                  <p:childTnLst>
                                    <p:set>
                                      <p:cBhvr>
                                        <p:cTn id="112" dur="1" fill="hold">
                                          <p:stCondLst>
                                            <p:cond delay="0"/>
                                          </p:stCondLst>
                                        </p:cTn>
                                        <p:tgtEl>
                                          <p:spTgt spid="23"/>
                                        </p:tgtEl>
                                        <p:attrNameLst>
                                          <p:attrName>style.visibility</p:attrName>
                                        </p:attrNameLst>
                                      </p:cBhvr>
                                      <p:to>
                                        <p:strVal val="hidden"/>
                                      </p:to>
                                    </p:set>
                                  </p:childTnLst>
                                </p:cTn>
                              </p:par>
                              <p:par>
                                <p:cTn id="113" presetID="1" presetClass="exit" presetSubtype="0" fill="hold" nodeType="withEffect">
                                  <p:stCondLst>
                                    <p:cond delay="0"/>
                                  </p:stCondLst>
                                  <p:childTnLst>
                                    <p:set>
                                      <p:cBhvr>
                                        <p:cTn id="114" dur="1" fill="hold">
                                          <p:stCondLst>
                                            <p:cond delay="0"/>
                                          </p:stCondLst>
                                        </p:cTn>
                                        <p:tgtEl>
                                          <p:spTgt spid="26"/>
                                        </p:tgtEl>
                                        <p:attrNameLst>
                                          <p:attrName>style.visibility</p:attrName>
                                        </p:attrNameLst>
                                      </p:cBhvr>
                                      <p:to>
                                        <p:strVal val="hidden"/>
                                      </p:to>
                                    </p:set>
                                  </p:childTnLst>
                                </p:cTn>
                              </p:par>
                              <p:par>
                                <p:cTn id="115" presetID="1" presetClass="exit" presetSubtype="0" fill="hold" grpId="1" nodeType="withEffect">
                                  <p:stCondLst>
                                    <p:cond delay="0"/>
                                  </p:stCondLst>
                                  <p:childTnLst>
                                    <p:set>
                                      <p:cBhvr>
                                        <p:cTn id="116" dur="1" fill="hold">
                                          <p:stCondLst>
                                            <p:cond delay="0"/>
                                          </p:stCondLst>
                                        </p:cTn>
                                        <p:tgtEl>
                                          <p:spTgt spid="32"/>
                                        </p:tgtEl>
                                        <p:attrNameLst>
                                          <p:attrName>style.visibility</p:attrName>
                                        </p:attrNameLst>
                                      </p:cBhvr>
                                      <p:to>
                                        <p:strVal val="hidden"/>
                                      </p:to>
                                    </p:set>
                                  </p:childTnLst>
                                </p:cTn>
                              </p:par>
                              <p:par>
                                <p:cTn id="117" presetID="1" presetClass="exit" presetSubtype="0" fill="hold" grpId="1" nodeType="withEffect">
                                  <p:stCondLst>
                                    <p:cond delay="0"/>
                                  </p:stCondLst>
                                  <p:childTnLst>
                                    <p:set>
                                      <p:cBhvr>
                                        <p:cTn id="118" dur="1" fill="hold">
                                          <p:stCondLst>
                                            <p:cond delay="0"/>
                                          </p:stCondLst>
                                        </p:cTn>
                                        <p:tgtEl>
                                          <p:spTgt spid="35"/>
                                        </p:tgtEl>
                                        <p:attrNameLst>
                                          <p:attrName>style.visibility</p:attrName>
                                        </p:attrNameLst>
                                      </p:cBhvr>
                                      <p:to>
                                        <p:strVal val="hidden"/>
                                      </p:to>
                                    </p:set>
                                  </p:childTnLst>
                                </p:cTn>
                              </p:par>
                              <p:par>
                                <p:cTn id="119" presetID="1" presetClass="exit" presetSubtype="0" fill="hold" grpId="1" nodeType="withEffect">
                                  <p:stCondLst>
                                    <p:cond delay="0"/>
                                  </p:stCondLst>
                                  <p:childTnLst>
                                    <p:set>
                                      <p:cBhvr>
                                        <p:cTn id="120" dur="1" fill="hold">
                                          <p:stCondLst>
                                            <p:cond delay="0"/>
                                          </p:stCondLst>
                                        </p:cTn>
                                        <p:tgtEl>
                                          <p:spTgt spid="36"/>
                                        </p:tgtEl>
                                        <p:attrNameLst>
                                          <p:attrName>style.visibility</p:attrName>
                                        </p:attrNameLst>
                                      </p:cBhvr>
                                      <p:to>
                                        <p:strVal val="hidden"/>
                                      </p:to>
                                    </p:set>
                                  </p:childTnLst>
                                </p:cTn>
                              </p:par>
                              <p:par>
                                <p:cTn id="121" presetID="1" presetClass="exit" presetSubtype="0" fill="hold" nodeType="withEffect">
                                  <p:stCondLst>
                                    <p:cond delay="0"/>
                                  </p:stCondLst>
                                  <p:childTnLst>
                                    <p:set>
                                      <p:cBhvr>
                                        <p:cTn id="122" dur="1" fill="hold">
                                          <p:stCondLst>
                                            <p:cond delay="0"/>
                                          </p:stCondLst>
                                        </p:cTn>
                                        <p:tgtEl>
                                          <p:spTgt spid="38"/>
                                        </p:tgtEl>
                                        <p:attrNameLst>
                                          <p:attrName>style.visibility</p:attrName>
                                        </p:attrNameLst>
                                      </p:cBhvr>
                                      <p:to>
                                        <p:strVal val="hidden"/>
                                      </p:to>
                                    </p:set>
                                  </p:childTnLst>
                                </p:cTn>
                              </p:par>
                              <p:par>
                                <p:cTn id="123" presetID="1" presetClass="exit" presetSubtype="0" fill="hold" nodeType="withEffect">
                                  <p:stCondLst>
                                    <p:cond delay="0"/>
                                  </p:stCondLst>
                                  <p:childTnLst>
                                    <p:set>
                                      <p:cBhvr>
                                        <p:cTn id="124" dur="1" fill="hold">
                                          <p:stCondLst>
                                            <p:cond delay="0"/>
                                          </p:stCondLst>
                                        </p:cTn>
                                        <p:tgtEl>
                                          <p:spTgt spid="40"/>
                                        </p:tgtEl>
                                        <p:attrNameLst>
                                          <p:attrName>style.visibility</p:attrName>
                                        </p:attrNameLst>
                                      </p:cBhvr>
                                      <p:to>
                                        <p:strVal val="hidden"/>
                                      </p:to>
                                    </p:set>
                                  </p:childTnLst>
                                </p:cTn>
                              </p:par>
                              <p:par>
                                <p:cTn id="125" presetID="1" presetClass="exit" presetSubtype="0" fill="hold" nodeType="withEffect">
                                  <p:stCondLst>
                                    <p:cond delay="0"/>
                                  </p:stCondLst>
                                  <p:childTnLst>
                                    <p:set>
                                      <p:cBhvr>
                                        <p:cTn id="126" dur="1" fill="hold">
                                          <p:stCondLst>
                                            <p:cond delay="0"/>
                                          </p:stCondLst>
                                        </p:cTn>
                                        <p:tgtEl>
                                          <p:spTgt spid="42"/>
                                        </p:tgtEl>
                                        <p:attrNameLst>
                                          <p:attrName>style.visibility</p:attrName>
                                        </p:attrNameLst>
                                      </p:cBhvr>
                                      <p:to>
                                        <p:strVal val="hidden"/>
                                      </p:to>
                                    </p:set>
                                  </p:childTnLst>
                                </p:cTn>
                              </p:par>
                              <p:par>
                                <p:cTn id="127" presetID="1" presetClass="exit" presetSubtype="0" fill="hold" grpId="1" nodeType="withEffect">
                                  <p:stCondLst>
                                    <p:cond delay="0"/>
                                  </p:stCondLst>
                                  <p:childTnLst>
                                    <p:set>
                                      <p:cBhvr>
                                        <p:cTn id="128" dur="1" fill="hold">
                                          <p:stCondLst>
                                            <p:cond delay="0"/>
                                          </p:stCondLst>
                                        </p:cTn>
                                        <p:tgtEl>
                                          <p:spTgt spid="47"/>
                                        </p:tgtEl>
                                        <p:attrNameLst>
                                          <p:attrName>style.visibility</p:attrName>
                                        </p:attrNameLst>
                                      </p:cBhvr>
                                      <p:to>
                                        <p:strVal val="hidden"/>
                                      </p:to>
                                    </p:set>
                                  </p:childTnLst>
                                </p:cTn>
                              </p:par>
                              <p:par>
                                <p:cTn id="129" presetID="1" presetClass="exit" presetSubtype="0" fill="hold" nodeType="withEffect">
                                  <p:stCondLst>
                                    <p:cond delay="0"/>
                                  </p:stCondLst>
                                  <p:childTnLst>
                                    <p:set>
                                      <p:cBhvr>
                                        <p:cTn id="130" dur="1" fill="hold">
                                          <p:stCondLst>
                                            <p:cond delay="0"/>
                                          </p:stCondLst>
                                        </p:cTn>
                                        <p:tgtEl>
                                          <p:spTgt spid="49"/>
                                        </p:tgtEl>
                                        <p:attrNameLst>
                                          <p:attrName>style.visibility</p:attrName>
                                        </p:attrNameLst>
                                      </p:cBhvr>
                                      <p:to>
                                        <p:strVal val="hidden"/>
                                      </p:to>
                                    </p:set>
                                  </p:childTnLst>
                                </p:cTn>
                              </p:par>
                              <p:par>
                                <p:cTn id="131" presetID="1" presetClass="exit" presetSubtype="0" fill="hold" nodeType="withEffect">
                                  <p:stCondLst>
                                    <p:cond delay="0"/>
                                  </p:stCondLst>
                                  <p:childTnLst>
                                    <p:set>
                                      <p:cBhvr>
                                        <p:cTn id="132" dur="1" fill="hold">
                                          <p:stCondLst>
                                            <p:cond delay="0"/>
                                          </p:stCondLst>
                                        </p:cTn>
                                        <p:tgtEl>
                                          <p:spTgt spid="51"/>
                                        </p:tgtEl>
                                        <p:attrNameLst>
                                          <p:attrName>style.visibility</p:attrName>
                                        </p:attrNameLst>
                                      </p:cBhvr>
                                      <p:to>
                                        <p:strVal val="hidden"/>
                                      </p:to>
                                    </p:set>
                                  </p:childTnLst>
                                </p:cTn>
                              </p:par>
                              <p:par>
                                <p:cTn id="133" presetID="1" presetClass="exit" presetSubtype="0" fill="hold" nodeType="withEffect">
                                  <p:stCondLst>
                                    <p:cond delay="0"/>
                                  </p:stCondLst>
                                  <p:childTnLst>
                                    <p:set>
                                      <p:cBhvr>
                                        <p:cTn id="134" dur="1" fill="hold">
                                          <p:stCondLst>
                                            <p:cond delay="0"/>
                                          </p:stCondLst>
                                        </p:cTn>
                                        <p:tgtEl>
                                          <p:spTgt spid="53"/>
                                        </p:tgtEl>
                                        <p:attrNameLst>
                                          <p:attrName>style.visibility</p:attrName>
                                        </p:attrNameLst>
                                      </p:cBhvr>
                                      <p:to>
                                        <p:strVal val="hidden"/>
                                      </p:to>
                                    </p:set>
                                  </p:childTnLst>
                                </p:cTn>
                              </p:par>
                              <p:par>
                                <p:cTn id="135" presetID="1" presetClass="exit" presetSubtype="0" fill="hold" grpId="1" nodeType="withEffect">
                                  <p:stCondLst>
                                    <p:cond delay="0"/>
                                  </p:stCondLst>
                                  <p:childTnLst>
                                    <p:set>
                                      <p:cBhvr>
                                        <p:cTn id="136" dur="1" fill="hold">
                                          <p:stCondLst>
                                            <p:cond delay="0"/>
                                          </p:stCondLst>
                                        </p:cTn>
                                        <p:tgtEl>
                                          <p:spTgt spid="54"/>
                                        </p:tgtEl>
                                        <p:attrNameLst>
                                          <p:attrName>style.visibility</p:attrName>
                                        </p:attrNameLst>
                                      </p:cBhvr>
                                      <p:to>
                                        <p:strVal val="hidden"/>
                                      </p:to>
                                    </p:set>
                                  </p:childTnLst>
                                </p:cTn>
                              </p:par>
                              <p:par>
                                <p:cTn id="137" presetID="1" presetClass="exit" presetSubtype="0" fill="hold" grpId="1" nodeType="withEffect">
                                  <p:stCondLst>
                                    <p:cond delay="0"/>
                                  </p:stCondLst>
                                  <p:childTnLst>
                                    <p:set>
                                      <p:cBhvr>
                                        <p:cTn id="138" dur="1" fill="hold">
                                          <p:stCondLst>
                                            <p:cond delay="0"/>
                                          </p:stCondLst>
                                        </p:cTn>
                                        <p:tgtEl>
                                          <p:spTgt spid="55"/>
                                        </p:tgtEl>
                                        <p:attrNameLst>
                                          <p:attrName>style.visibility</p:attrName>
                                        </p:attrNameLst>
                                      </p:cBhvr>
                                      <p:to>
                                        <p:strVal val="hidden"/>
                                      </p:to>
                                    </p:set>
                                  </p:childTnLst>
                                </p:cTn>
                              </p:par>
                              <p:par>
                                <p:cTn id="139" presetID="1" presetClass="exit" presetSubtype="0" fill="hold" nodeType="withEffect">
                                  <p:stCondLst>
                                    <p:cond delay="0"/>
                                  </p:stCondLst>
                                  <p:childTnLst>
                                    <p:set>
                                      <p:cBhvr>
                                        <p:cTn id="140" dur="1" fill="hold">
                                          <p:stCondLst>
                                            <p:cond delay="0"/>
                                          </p:stCondLst>
                                        </p:cTn>
                                        <p:tgtEl>
                                          <p:spTgt spid="56"/>
                                        </p:tgtEl>
                                        <p:attrNameLst>
                                          <p:attrName>style.visibility</p:attrName>
                                        </p:attrNameLst>
                                      </p:cBhvr>
                                      <p:to>
                                        <p:strVal val="hidden"/>
                                      </p:to>
                                    </p:set>
                                  </p:childTnLst>
                                </p:cTn>
                              </p:par>
                              <p:par>
                                <p:cTn id="141" presetID="1" presetClass="exit" presetSubtype="0" fill="hold" grpId="1" nodeType="withEffect">
                                  <p:stCondLst>
                                    <p:cond delay="0"/>
                                  </p:stCondLst>
                                  <p:childTnLst>
                                    <p:set>
                                      <p:cBhvr>
                                        <p:cTn id="142" dur="1" fill="hold">
                                          <p:stCondLst>
                                            <p:cond delay="0"/>
                                          </p:stCondLst>
                                        </p:cTn>
                                        <p:tgtEl>
                                          <p:spTgt spid="57"/>
                                        </p:tgtEl>
                                        <p:attrNameLst>
                                          <p:attrName>style.visibility</p:attrName>
                                        </p:attrNameLst>
                                      </p:cBhvr>
                                      <p:to>
                                        <p:strVal val="hidden"/>
                                      </p:to>
                                    </p:set>
                                  </p:childTnLst>
                                </p:cTn>
                              </p:par>
                              <p:par>
                                <p:cTn id="143" presetID="1" presetClass="exit" presetSubtype="0" fill="hold" nodeType="withEffect">
                                  <p:stCondLst>
                                    <p:cond delay="0"/>
                                  </p:stCondLst>
                                  <p:childTnLst>
                                    <p:set>
                                      <p:cBhvr>
                                        <p:cTn id="144" dur="1" fill="hold">
                                          <p:stCondLst>
                                            <p:cond delay="0"/>
                                          </p:stCondLst>
                                        </p:cTn>
                                        <p:tgtEl>
                                          <p:spTgt spid="58"/>
                                        </p:tgtEl>
                                        <p:attrNameLst>
                                          <p:attrName>style.visibility</p:attrName>
                                        </p:attrNameLst>
                                      </p:cBhvr>
                                      <p:to>
                                        <p:strVal val="hidden"/>
                                      </p:to>
                                    </p:set>
                                  </p:childTnLst>
                                </p:cTn>
                              </p:par>
                              <p:par>
                                <p:cTn id="145" presetID="1" presetClass="exit" presetSubtype="0" fill="hold" grpId="1" nodeType="withEffect">
                                  <p:stCondLst>
                                    <p:cond delay="0"/>
                                  </p:stCondLst>
                                  <p:childTnLst>
                                    <p:set>
                                      <p:cBhvr>
                                        <p:cTn id="146" dur="1" fill="hold">
                                          <p:stCondLst>
                                            <p:cond delay="0"/>
                                          </p:stCondLst>
                                        </p:cTn>
                                        <p:tgtEl>
                                          <p:spTgt spid="92"/>
                                        </p:tgtEl>
                                        <p:attrNameLst>
                                          <p:attrName>style.visibility</p:attrName>
                                        </p:attrNameLst>
                                      </p:cBhvr>
                                      <p:to>
                                        <p:strVal val="hidden"/>
                                      </p:to>
                                    </p:set>
                                  </p:childTnLst>
                                </p:cTn>
                              </p:par>
                              <p:par>
                                <p:cTn id="147" presetID="1" presetClass="exit" presetSubtype="0" fill="hold" grpId="1" nodeType="withEffect">
                                  <p:stCondLst>
                                    <p:cond delay="0"/>
                                  </p:stCondLst>
                                  <p:childTnLst>
                                    <p:set>
                                      <p:cBhvr>
                                        <p:cTn id="148" dur="1" fill="hold">
                                          <p:stCondLst>
                                            <p:cond delay="0"/>
                                          </p:stCondLst>
                                        </p:cTn>
                                        <p:tgtEl>
                                          <p:spTgt spid="139"/>
                                        </p:tgtEl>
                                        <p:attrNameLst>
                                          <p:attrName>style.visibility</p:attrName>
                                        </p:attrNameLst>
                                      </p:cBhvr>
                                      <p:to>
                                        <p:strVal val="hidden"/>
                                      </p:to>
                                    </p:set>
                                  </p:childTnLst>
                                </p:cTn>
                              </p:par>
                              <p:par>
                                <p:cTn id="149" presetID="1" presetClass="exit" presetSubtype="0" fill="hold" grpId="1" nodeType="withEffect">
                                  <p:stCondLst>
                                    <p:cond delay="0"/>
                                  </p:stCondLst>
                                  <p:childTnLst>
                                    <p:set>
                                      <p:cBhvr>
                                        <p:cTn id="150" dur="1" fill="hold">
                                          <p:stCondLst>
                                            <p:cond delay="0"/>
                                          </p:stCondLst>
                                        </p:cTn>
                                        <p:tgtEl>
                                          <p:spTgt spid="140"/>
                                        </p:tgtEl>
                                        <p:attrNameLst>
                                          <p:attrName>style.visibility</p:attrName>
                                        </p:attrNameLst>
                                      </p:cBhvr>
                                      <p:to>
                                        <p:strVal val="hidden"/>
                                      </p:to>
                                    </p:set>
                                  </p:childTnLst>
                                </p:cTn>
                              </p:par>
                              <p:par>
                                <p:cTn id="151" presetID="1" presetClass="exit" presetSubtype="0" fill="hold" grpId="1" nodeType="withEffect">
                                  <p:stCondLst>
                                    <p:cond delay="0"/>
                                  </p:stCondLst>
                                  <p:childTnLst>
                                    <p:set>
                                      <p:cBhvr>
                                        <p:cTn id="152" dur="1" fill="hold">
                                          <p:stCondLst>
                                            <p:cond delay="0"/>
                                          </p:stCondLst>
                                        </p:cTn>
                                        <p:tgtEl>
                                          <p:spTgt spid="141"/>
                                        </p:tgtEl>
                                        <p:attrNameLst>
                                          <p:attrName>style.visibility</p:attrName>
                                        </p:attrNameLst>
                                      </p:cBhvr>
                                      <p:to>
                                        <p:strVal val="hidden"/>
                                      </p:to>
                                    </p:set>
                                  </p:childTnLst>
                                </p:cTn>
                              </p:par>
                              <p:par>
                                <p:cTn id="153" presetID="1" presetClass="exit" presetSubtype="0" fill="hold" nodeType="withEffect">
                                  <p:stCondLst>
                                    <p:cond delay="0"/>
                                  </p:stCondLst>
                                  <p:childTnLst>
                                    <p:set>
                                      <p:cBhvr>
                                        <p:cTn id="154" dur="1" fill="hold">
                                          <p:stCondLst>
                                            <p:cond delay="0"/>
                                          </p:stCondLst>
                                        </p:cTn>
                                        <p:tgtEl>
                                          <p:spTgt spid="143"/>
                                        </p:tgtEl>
                                        <p:attrNameLst>
                                          <p:attrName>style.visibility</p:attrName>
                                        </p:attrNameLst>
                                      </p:cBhvr>
                                      <p:to>
                                        <p:strVal val="hidden"/>
                                      </p:to>
                                    </p:set>
                                  </p:childTnLst>
                                </p:cTn>
                              </p:par>
                              <p:par>
                                <p:cTn id="155" presetID="1" presetClass="exit" presetSubtype="0" fill="hold" grpId="1" nodeType="withEffect">
                                  <p:stCondLst>
                                    <p:cond delay="0"/>
                                  </p:stCondLst>
                                  <p:childTnLst>
                                    <p:set>
                                      <p:cBhvr>
                                        <p:cTn id="156" dur="1" fill="hold">
                                          <p:stCondLst>
                                            <p:cond delay="0"/>
                                          </p:stCondLst>
                                        </p:cTn>
                                        <p:tgtEl>
                                          <p:spTgt spid="41"/>
                                        </p:tgtEl>
                                        <p:attrNameLst>
                                          <p:attrName>style.visibility</p:attrName>
                                        </p:attrNameLst>
                                      </p:cBhvr>
                                      <p:to>
                                        <p:strVal val="hidden"/>
                                      </p:to>
                                    </p:set>
                                  </p:childTnLst>
                                </p:cTn>
                              </p:par>
                              <p:par>
                                <p:cTn id="157" presetID="1" presetClass="exit" presetSubtype="0" fill="hold" grpId="1" nodeType="withEffect">
                                  <p:stCondLst>
                                    <p:cond delay="0"/>
                                  </p:stCondLst>
                                  <p:childTnLst>
                                    <p:set>
                                      <p:cBhvr>
                                        <p:cTn id="158" dur="1" fill="hold">
                                          <p:stCondLst>
                                            <p:cond delay="0"/>
                                          </p:stCondLst>
                                        </p:cTn>
                                        <p:tgtEl>
                                          <p:spTgt spid="43"/>
                                        </p:tgtEl>
                                        <p:attrNameLst>
                                          <p:attrName>style.visibility</p:attrName>
                                        </p:attrNameLst>
                                      </p:cBhvr>
                                      <p:to>
                                        <p:strVal val="hidden"/>
                                      </p:to>
                                    </p:set>
                                  </p:childTnLst>
                                </p:cTn>
                              </p:par>
                              <p:par>
                                <p:cTn id="159" presetID="1" presetClass="exit" presetSubtype="0" fill="hold" grpId="1" nodeType="withEffect">
                                  <p:stCondLst>
                                    <p:cond delay="0"/>
                                  </p:stCondLst>
                                  <p:childTnLst>
                                    <p:set>
                                      <p:cBhvr>
                                        <p:cTn id="160" dur="1" fill="hold">
                                          <p:stCondLst>
                                            <p:cond delay="0"/>
                                          </p:stCondLst>
                                        </p:cTn>
                                        <p:tgtEl>
                                          <p:spTgt spid="44"/>
                                        </p:tgtEl>
                                        <p:attrNameLst>
                                          <p:attrName>style.visibility</p:attrName>
                                        </p:attrNameLst>
                                      </p:cBhvr>
                                      <p:to>
                                        <p:strVal val="hidden"/>
                                      </p:to>
                                    </p:set>
                                  </p:childTnLst>
                                </p:cTn>
                              </p:par>
                              <p:par>
                                <p:cTn id="161" presetID="1" presetClass="exit" presetSubtype="0" fill="hold" grpId="1" nodeType="withEffect">
                                  <p:stCondLst>
                                    <p:cond delay="0"/>
                                  </p:stCondLst>
                                  <p:childTnLst>
                                    <p:set>
                                      <p:cBhvr>
                                        <p:cTn id="162" dur="1" fill="hold">
                                          <p:stCondLst>
                                            <p:cond delay="0"/>
                                          </p:stCondLst>
                                        </p:cTn>
                                        <p:tgtEl>
                                          <p:spTgt spid="45"/>
                                        </p:tgtEl>
                                        <p:attrNameLst>
                                          <p:attrName>style.visibility</p:attrName>
                                        </p:attrNameLst>
                                      </p:cBhvr>
                                      <p:to>
                                        <p:strVal val="hidden"/>
                                      </p:to>
                                    </p:set>
                                  </p:childTnLst>
                                </p:cTn>
                              </p:par>
                              <p:par>
                                <p:cTn id="163" presetID="1" presetClass="exit" presetSubtype="0" fill="hold" nodeType="withEffect">
                                  <p:stCondLst>
                                    <p:cond delay="0"/>
                                  </p:stCondLst>
                                  <p:childTnLst>
                                    <p:set>
                                      <p:cBhvr>
                                        <p:cTn id="164" dur="1" fill="hold">
                                          <p:stCondLst>
                                            <p:cond delay="0"/>
                                          </p:stCondLst>
                                        </p:cTn>
                                        <p:tgtEl>
                                          <p:spTgt spid="46"/>
                                        </p:tgtEl>
                                        <p:attrNameLst>
                                          <p:attrName>style.visibility</p:attrName>
                                        </p:attrNameLst>
                                      </p:cBhvr>
                                      <p:to>
                                        <p:strVal val="hidden"/>
                                      </p:to>
                                    </p:set>
                                  </p:childTnLst>
                                </p:cTn>
                              </p:par>
                              <p:par>
                                <p:cTn id="165" presetID="1" presetClass="exit" presetSubtype="0" fill="hold" nodeType="withEffect">
                                  <p:stCondLst>
                                    <p:cond delay="0"/>
                                  </p:stCondLst>
                                  <p:childTnLst>
                                    <p:set>
                                      <p:cBhvr>
                                        <p:cTn id="166" dur="1" fill="hold">
                                          <p:stCondLst>
                                            <p:cond delay="0"/>
                                          </p:stCondLst>
                                        </p:cTn>
                                        <p:tgtEl>
                                          <p:spTgt spid="16"/>
                                        </p:tgtEl>
                                        <p:attrNameLst>
                                          <p:attrName>style.visibility</p:attrName>
                                        </p:attrNameLst>
                                      </p:cBhvr>
                                      <p:to>
                                        <p:strVal val="hidden"/>
                                      </p:to>
                                    </p:set>
                                  </p:childTnLst>
                                </p:cTn>
                              </p:par>
                              <p:par>
                                <p:cTn id="167" presetID="1" presetClass="exit" presetSubtype="0" fill="hold" nodeType="withEffect">
                                  <p:stCondLst>
                                    <p:cond delay="0"/>
                                  </p:stCondLst>
                                  <p:childTnLst>
                                    <p:set>
                                      <p:cBhvr>
                                        <p:cTn id="168" dur="1" fill="hold">
                                          <p:stCondLst>
                                            <p:cond delay="0"/>
                                          </p:stCondLst>
                                        </p:cTn>
                                        <p:tgtEl>
                                          <p:spTgt spid="94"/>
                                        </p:tgtEl>
                                        <p:attrNameLst>
                                          <p:attrName>style.visibility</p:attrName>
                                        </p:attrNameLst>
                                      </p:cBhvr>
                                      <p:to>
                                        <p:strVal val="hidden"/>
                                      </p:to>
                                    </p:set>
                                  </p:childTnLst>
                                </p:cTn>
                              </p:par>
                              <p:par>
                                <p:cTn id="169" presetID="1" presetClass="exit" presetSubtype="0" fill="hold" grpId="1" nodeType="withEffect">
                                  <p:stCondLst>
                                    <p:cond delay="0"/>
                                  </p:stCondLst>
                                  <p:childTnLst>
                                    <p:set>
                                      <p:cBhvr>
                                        <p:cTn id="170" dur="1" fill="hold">
                                          <p:stCondLst>
                                            <p:cond delay="0"/>
                                          </p:stCondLst>
                                        </p:cTn>
                                        <p:tgtEl>
                                          <p:spTgt spid="70"/>
                                        </p:tgtEl>
                                        <p:attrNameLst>
                                          <p:attrName>style.visibility</p:attrName>
                                        </p:attrNameLst>
                                      </p:cBhvr>
                                      <p:to>
                                        <p:strVal val="hidden"/>
                                      </p:to>
                                    </p:set>
                                  </p:childTnLst>
                                </p:cTn>
                              </p:par>
                              <p:par>
                                <p:cTn id="171" presetID="10" presetClass="entr" presetSubtype="0" fill="hold" grpId="0" nodeType="withEffect">
                                  <p:stCondLst>
                                    <p:cond delay="0"/>
                                  </p:stCondLst>
                                  <p:childTnLst>
                                    <p:set>
                                      <p:cBhvr>
                                        <p:cTn id="172" dur="1" fill="hold">
                                          <p:stCondLst>
                                            <p:cond delay="0"/>
                                          </p:stCondLst>
                                        </p:cTn>
                                        <p:tgtEl>
                                          <p:spTgt spid="81"/>
                                        </p:tgtEl>
                                        <p:attrNameLst>
                                          <p:attrName>style.visibility</p:attrName>
                                        </p:attrNameLst>
                                      </p:cBhvr>
                                      <p:to>
                                        <p:strVal val="visible"/>
                                      </p:to>
                                    </p:set>
                                    <p:animEffect transition="in" filter="fade">
                                      <p:cBhvr>
                                        <p:cTn id="173" dur="500"/>
                                        <p:tgtEl>
                                          <p:spTgt spid="81"/>
                                        </p:tgtEl>
                                      </p:cBhvr>
                                    </p:animEffect>
                                  </p:childTnLst>
                                </p:cTn>
                              </p:par>
                              <p:par>
                                <p:cTn id="174" presetID="10" presetClass="entr" presetSubtype="0" fill="hold" grpId="0" nodeType="withEffect">
                                  <p:stCondLst>
                                    <p:cond delay="0"/>
                                  </p:stCondLst>
                                  <p:childTnLst>
                                    <p:set>
                                      <p:cBhvr>
                                        <p:cTn id="175" dur="1" fill="hold">
                                          <p:stCondLst>
                                            <p:cond delay="0"/>
                                          </p:stCondLst>
                                        </p:cTn>
                                        <p:tgtEl>
                                          <p:spTgt spid="82"/>
                                        </p:tgtEl>
                                        <p:attrNameLst>
                                          <p:attrName>style.visibility</p:attrName>
                                        </p:attrNameLst>
                                      </p:cBhvr>
                                      <p:to>
                                        <p:strVal val="visible"/>
                                      </p:to>
                                    </p:set>
                                    <p:animEffect transition="in" filter="fade">
                                      <p:cBhvr>
                                        <p:cTn id="176" dur="500"/>
                                        <p:tgtEl>
                                          <p:spTgt spid="82"/>
                                        </p:tgtEl>
                                      </p:cBhvr>
                                    </p:animEffect>
                                  </p:childTnLst>
                                </p:cTn>
                              </p:par>
                              <p:par>
                                <p:cTn id="177" presetID="10" presetClass="entr" presetSubtype="0" fill="hold" grpId="0" nodeType="withEffect">
                                  <p:stCondLst>
                                    <p:cond delay="0"/>
                                  </p:stCondLst>
                                  <p:childTnLst>
                                    <p:set>
                                      <p:cBhvr>
                                        <p:cTn id="178" dur="1" fill="hold">
                                          <p:stCondLst>
                                            <p:cond delay="0"/>
                                          </p:stCondLst>
                                        </p:cTn>
                                        <p:tgtEl>
                                          <p:spTgt spid="83"/>
                                        </p:tgtEl>
                                        <p:attrNameLst>
                                          <p:attrName>style.visibility</p:attrName>
                                        </p:attrNameLst>
                                      </p:cBhvr>
                                      <p:to>
                                        <p:strVal val="visible"/>
                                      </p:to>
                                    </p:set>
                                    <p:animEffect transition="in" filter="fade">
                                      <p:cBhvr>
                                        <p:cTn id="179" dur="500"/>
                                        <p:tgtEl>
                                          <p:spTgt spid="83"/>
                                        </p:tgtEl>
                                      </p:cBhvr>
                                    </p:animEffect>
                                  </p:childTnLst>
                                </p:cTn>
                              </p:par>
                              <p:par>
                                <p:cTn id="180" presetID="10" presetClass="entr" presetSubtype="0" fill="hold" nodeType="withEffect">
                                  <p:stCondLst>
                                    <p:cond delay="0"/>
                                  </p:stCondLst>
                                  <p:childTnLst>
                                    <p:set>
                                      <p:cBhvr>
                                        <p:cTn id="181" dur="1" fill="hold">
                                          <p:stCondLst>
                                            <p:cond delay="0"/>
                                          </p:stCondLst>
                                        </p:cTn>
                                        <p:tgtEl>
                                          <p:spTgt spid="84"/>
                                        </p:tgtEl>
                                        <p:attrNameLst>
                                          <p:attrName>style.visibility</p:attrName>
                                        </p:attrNameLst>
                                      </p:cBhvr>
                                      <p:to>
                                        <p:strVal val="visible"/>
                                      </p:to>
                                    </p:set>
                                    <p:animEffect transition="in" filter="fade">
                                      <p:cBhvr>
                                        <p:cTn id="182" dur="500"/>
                                        <p:tgtEl>
                                          <p:spTgt spid="84"/>
                                        </p:tgtEl>
                                      </p:cBhvr>
                                    </p:animEffect>
                                  </p:childTnLst>
                                </p:cTn>
                              </p:par>
                              <p:par>
                                <p:cTn id="183" presetID="10" presetClass="entr" presetSubtype="0" fill="hold" nodeType="withEffect">
                                  <p:stCondLst>
                                    <p:cond delay="0"/>
                                  </p:stCondLst>
                                  <p:childTnLst>
                                    <p:set>
                                      <p:cBhvr>
                                        <p:cTn id="184" dur="1" fill="hold">
                                          <p:stCondLst>
                                            <p:cond delay="0"/>
                                          </p:stCondLst>
                                        </p:cTn>
                                        <p:tgtEl>
                                          <p:spTgt spid="85"/>
                                        </p:tgtEl>
                                        <p:attrNameLst>
                                          <p:attrName>style.visibility</p:attrName>
                                        </p:attrNameLst>
                                      </p:cBhvr>
                                      <p:to>
                                        <p:strVal val="visible"/>
                                      </p:to>
                                    </p:set>
                                    <p:animEffect transition="in" filter="fade">
                                      <p:cBhvr>
                                        <p:cTn id="185" dur="500"/>
                                        <p:tgtEl>
                                          <p:spTgt spid="85"/>
                                        </p:tgtEl>
                                      </p:cBhvr>
                                    </p:animEffect>
                                  </p:childTnLst>
                                </p:cTn>
                              </p:par>
                              <p:par>
                                <p:cTn id="186" presetID="10" presetClass="entr" presetSubtype="0" fill="hold" nodeType="withEffect">
                                  <p:stCondLst>
                                    <p:cond delay="0"/>
                                  </p:stCondLst>
                                  <p:childTnLst>
                                    <p:set>
                                      <p:cBhvr>
                                        <p:cTn id="187" dur="1" fill="hold">
                                          <p:stCondLst>
                                            <p:cond delay="0"/>
                                          </p:stCondLst>
                                        </p:cTn>
                                        <p:tgtEl>
                                          <p:spTgt spid="86"/>
                                        </p:tgtEl>
                                        <p:attrNameLst>
                                          <p:attrName>style.visibility</p:attrName>
                                        </p:attrNameLst>
                                      </p:cBhvr>
                                      <p:to>
                                        <p:strVal val="visible"/>
                                      </p:to>
                                    </p:set>
                                    <p:animEffect transition="in" filter="fade">
                                      <p:cBhvr>
                                        <p:cTn id="188" dur="500"/>
                                        <p:tgtEl>
                                          <p:spTgt spid="86"/>
                                        </p:tgtEl>
                                      </p:cBhvr>
                                    </p:animEffect>
                                  </p:childTnLst>
                                </p:cTn>
                              </p:par>
                              <p:par>
                                <p:cTn id="189" presetID="10" presetClass="entr" presetSubtype="0" fill="hold" nodeType="withEffect">
                                  <p:stCondLst>
                                    <p:cond delay="0"/>
                                  </p:stCondLst>
                                  <p:childTnLst>
                                    <p:set>
                                      <p:cBhvr>
                                        <p:cTn id="190" dur="1" fill="hold">
                                          <p:stCondLst>
                                            <p:cond delay="0"/>
                                          </p:stCondLst>
                                        </p:cTn>
                                        <p:tgtEl>
                                          <p:spTgt spid="87"/>
                                        </p:tgtEl>
                                        <p:attrNameLst>
                                          <p:attrName>style.visibility</p:attrName>
                                        </p:attrNameLst>
                                      </p:cBhvr>
                                      <p:to>
                                        <p:strVal val="visible"/>
                                      </p:to>
                                    </p:set>
                                    <p:animEffect transition="in" filter="fade">
                                      <p:cBhvr>
                                        <p:cTn id="191" dur="500"/>
                                        <p:tgtEl>
                                          <p:spTgt spid="87"/>
                                        </p:tgtEl>
                                      </p:cBhvr>
                                    </p:animEffect>
                                  </p:childTnLst>
                                </p:cTn>
                              </p:par>
                              <p:par>
                                <p:cTn id="192" presetID="10" presetClass="entr" presetSubtype="0" fill="hold" nodeType="withEffect">
                                  <p:stCondLst>
                                    <p:cond delay="0"/>
                                  </p:stCondLst>
                                  <p:childTnLst>
                                    <p:set>
                                      <p:cBhvr>
                                        <p:cTn id="193" dur="1" fill="hold">
                                          <p:stCondLst>
                                            <p:cond delay="0"/>
                                          </p:stCondLst>
                                        </p:cTn>
                                        <p:tgtEl>
                                          <p:spTgt spid="88"/>
                                        </p:tgtEl>
                                        <p:attrNameLst>
                                          <p:attrName>style.visibility</p:attrName>
                                        </p:attrNameLst>
                                      </p:cBhvr>
                                      <p:to>
                                        <p:strVal val="visible"/>
                                      </p:to>
                                    </p:set>
                                    <p:animEffect transition="in" filter="fade">
                                      <p:cBhvr>
                                        <p:cTn id="194" dur="500"/>
                                        <p:tgtEl>
                                          <p:spTgt spid="88"/>
                                        </p:tgtEl>
                                      </p:cBhvr>
                                    </p:animEffect>
                                  </p:childTnLst>
                                </p:cTn>
                              </p:par>
                              <p:par>
                                <p:cTn id="195" presetID="10" presetClass="entr" presetSubtype="0" fill="hold" nodeType="withEffect">
                                  <p:stCondLst>
                                    <p:cond delay="0"/>
                                  </p:stCondLst>
                                  <p:childTnLst>
                                    <p:set>
                                      <p:cBhvr>
                                        <p:cTn id="196" dur="1" fill="hold">
                                          <p:stCondLst>
                                            <p:cond delay="0"/>
                                          </p:stCondLst>
                                        </p:cTn>
                                        <p:tgtEl>
                                          <p:spTgt spid="89"/>
                                        </p:tgtEl>
                                        <p:attrNameLst>
                                          <p:attrName>style.visibility</p:attrName>
                                        </p:attrNameLst>
                                      </p:cBhvr>
                                      <p:to>
                                        <p:strVal val="visible"/>
                                      </p:to>
                                    </p:set>
                                    <p:animEffect transition="in" filter="fade">
                                      <p:cBhvr>
                                        <p:cTn id="197" dur="500"/>
                                        <p:tgtEl>
                                          <p:spTgt spid="89"/>
                                        </p:tgtEl>
                                      </p:cBhvr>
                                    </p:animEffect>
                                  </p:childTnLst>
                                </p:cTn>
                              </p:par>
                              <p:par>
                                <p:cTn id="198" presetID="10" presetClass="entr" presetSubtype="0" fill="hold" grpId="0" nodeType="withEffect">
                                  <p:stCondLst>
                                    <p:cond delay="0"/>
                                  </p:stCondLst>
                                  <p:childTnLst>
                                    <p:set>
                                      <p:cBhvr>
                                        <p:cTn id="199" dur="1" fill="hold">
                                          <p:stCondLst>
                                            <p:cond delay="0"/>
                                          </p:stCondLst>
                                        </p:cTn>
                                        <p:tgtEl>
                                          <p:spTgt spid="90"/>
                                        </p:tgtEl>
                                        <p:attrNameLst>
                                          <p:attrName>style.visibility</p:attrName>
                                        </p:attrNameLst>
                                      </p:cBhvr>
                                      <p:to>
                                        <p:strVal val="visible"/>
                                      </p:to>
                                    </p:set>
                                    <p:animEffect transition="in" filter="fade">
                                      <p:cBhvr>
                                        <p:cTn id="200" dur="500"/>
                                        <p:tgtEl>
                                          <p:spTgt spid="90"/>
                                        </p:tgtEl>
                                      </p:cBhvr>
                                    </p:animEffect>
                                  </p:childTnLst>
                                </p:cTn>
                              </p:par>
                              <p:par>
                                <p:cTn id="201" presetID="10" presetClass="entr" presetSubtype="0" fill="hold" grpId="0" nodeType="withEffect">
                                  <p:stCondLst>
                                    <p:cond delay="0"/>
                                  </p:stCondLst>
                                  <p:childTnLst>
                                    <p:set>
                                      <p:cBhvr>
                                        <p:cTn id="202" dur="1" fill="hold">
                                          <p:stCondLst>
                                            <p:cond delay="0"/>
                                          </p:stCondLst>
                                        </p:cTn>
                                        <p:tgtEl>
                                          <p:spTgt spid="91"/>
                                        </p:tgtEl>
                                        <p:attrNameLst>
                                          <p:attrName>style.visibility</p:attrName>
                                        </p:attrNameLst>
                                      </p:cBhvr>
                                      <p:to>
                                        <p:strVal val="visible"/>
                                      </p:to>
                                    </p:set>
                                    <p:animEffect transition="in" filter="fade">
                                      <p:cBhvr>
                                        <p:cTn id="203" dur="500"/>
                                        <p:tgtEl>
                                          <p:spTgt spid="91"/>
                                        </p:tgtEl>
                                      </p:cBhvr>
                                    </p:animEffect>
                                  </p:childTnLst>
                                </p:cTn>
                              </p:par>
                              <p:par>
                                <p:cTn id="204" presetID="10" presetClass="entr" presetSubtype="0" fill="hold" grpId="0" nodeType="withEffect">
                                  <p:stCondLst>
                                    <p:cond delay="0"/>
                                  </p:stCondLst>
                                  <p:childTnLst>
                                    <p:set>
                                      <p:cBhvr>
                                        <p:cTn id="205" dur="1" fill="hold">
                                          <p:stCondLst>
                                            <p:cond delay="0"/>
                                          </p:stCondLst>
                                        </p:cTn>
                                        <p:tgtEl>
                                          <p:spTgt spid="93"/>
                                        </p:tgtEl>
                                        <p:attrNameLst>
                                          <p:attrName>style.visibility</p:attrName>
                                        </p:attrNameLst>
                                      </p:cBhvr>
                                      <p:to>
                                        <p:strVal val="visible"/>
                                      </p:to>
                                    </p:set>
                                    <p:animEffect transition="in" filter="fade">
                                      <p:cBhvr>
                                        <p:cTn id="206" dur="500"/>
                                        <p:tgtEl>
                                          <p:spTgt spid="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6" grpId="0"/>
      <p:bldP spid="6" grpId="1"/>
      <p:bldP spid="7" grpId="0"/>
      <p:bldP spid="7" grpId="1"/>
      <p:bldP spid="8" grpId="0"/>
      <p:bldP spid="8" grpId="1"/>
      <p:bldP spid="9" grpId="0"/>
      <p:bldP spid="9" grpId="1"/>
      <p:bldP spid="10" grpId="0"/>
      <p:bldP spid="10" grpId="1"/>
      <p:bldP spid="11" grpId="0"/>
      <p:bldP spid="11" grpId="1"/>
      <p:bldP spid="32" grpId="0"/>
      <p:bldP spid="32" grpId="1"/>
      <p:bldP spid="35" grpId="0"/>
      <p:bldP spid="35" grpId="1"/>
      <p:bldP spid="36" grpId="0"/>
      <p:bldP spid="36" grpId="1"/>
      <p:bldP spid="47" grpId="0"/>
      <p:bldP spid="47" grpId="1"/>
      <p:bldP spid="54" grpId="0"/>
      <p:bldP spid="54" grpId="1"/>
      <p:bldP spid="55" grpId="0"/>
      <p:bldP spid="55" grpId="1"/>
      <p:bldP spid="57" grpId="0"/>
      <p:bldP spid="57" grpId="1"/>
      <p:bldP spid="70" grpId="0"/>
      <p:bldP spid="70" grpId="1"/>
      <p:bldP spid="92" grpId="0" animBg="1"/>
      <p:bldP spid="92" grpId="1" animBg="1"/>
      <p:bldP spid="139" grpId="0"/>
      <p:bldP spid="139" grpId="1"/>
      <p:bldP spid="140" grpId="0"/>
      <p:bldP spid="140" grpId="1"/>
      <p:bldP spid="141" grpId="0" animBg="1"/>
      <p:bldP spid="141" grpId="1" animBg="1"/>
      <p:bldP spid="41" grpId="0" animBg="1"/>
      <p:bldP spid="41" grpId="1" animBg="1"/>
      <p:bldP spid="43" grpId="0"/>
      <p:bldP spid="43" grpId="1"/>
      <p:bldP spid="44" grpId="0"/>
      <p:bldP spid="44" grpId="1"/>
      <p:bldP spid="45" grpId="0" animBg="1"/>
      <p:bldP spid="45" grpId="1" animBg="1"/>
      <p:bldP spid="81" grpId="0"/>
      <p:bldP spid="82" grpId="0"/>
      <p:bldP spid="83" grpId="0"/>
      <p:bldP spid="90" grpId="0"/>
      <p:bldP spid="91" grpId="0" animBg="1"/>
      <p:bldP spid="9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 y="999073"/>
            <a:ext cx="4475743" cy="1801879"/>
          </a:xfrm>
        </p:spPr>
        <p:txBody>
          <a:bodyPr/>
          <a:lstStyle/>
          <a:p>
            <a:pPr marL="342900" indent="-342900">
              <a:buFont typeface="Arial" panose="020B0604020202020204" pitchFamily="34" charset="0"/>
              <a:buChar char="•"/>
            </a:pPr>
            <a:r>
              <a:rPr lang="en-US" sz="2000" dirty="0" smtClean="0"/>
              <a:t>Supervised:</a:t>
            </a:r>
          </a:p>
          <a:p>
            <a:pPr marL="285750" indent="-285750">
              <a:buFont typeface="Arial" panose="020B0604020202020204" pitchFamily="34" charset="0"/>
              <a:buChar char="•"/>
            </a:pPr>
            <a:r>
              <a:rPr lang="en-US" sz="1200" dirty="0" smtClean="0">
                <a:solidFill>
                  <a:schemeClr val="bg1"/>
                </a:solidFill>
              </a:rPr>
              <a:t>Preparation </a:t>
            </a:r>
            <a:r>
              <a:rPr lang="en-US" sz="1200" dirty="0">
                <a:solidFill>
                  <a:schemeClr val="bg1"/>
                </a:solidFill>
              </a:rPr>
              <a:t>of Ground Truth using Manual Segmentation: ~10% of each Dataset</a:t>
            </a:r>
          </a:p>
          <a:p>
            <a:pPr marL="285750" indent="-285750">
              <a:buFont typeface="Arial" panose="020B0604020202020204" pitchFamily="34" charset="0"/>
              <a:buChar char="•"/>
            </a:pPr>
            <a:r>
              <a:rPr lang="en-US" sz="1200" dirty="0">
                <a:solidFill>
                  <a:schemeClr val="bg1"/>
                </a:solidFill>
              </a:rPr>
              <a:t>Each Ground truth images were then </a:t>
            </a:r>
            <a:r>
              <a:rPr lang="en-US" sz="1200" dirty="0" err="1">
                <a:solidFill>
                  <a:schemeClr val="bg1"/>
                </a:solidFill>
              </a:rPr>
              <a:t>splitted</a:t>
            </a:r>
            <a:r>
              <a:rPr lang="en-US" sz="1200" dirty="0">
                <a:solidFill>
                  <a:schemeClr val="bg1"/>
                </a:solidFill>
              </a:rPr>
              <a:t> into the </a:t>
            </a:r>
            <a:r>
              <a:rPr lang="en-US" sz="1200" dirty="0" smtClean="0">
                <a:solidFill>
                  <a:schemeClr val="bg1"/>
                </a:solidFill>
              </a:rPr>
              <a:t>9:1 </a:t>
            </a:r>
            <a:r>
              <a:rPr lang="en-US" sz="1200" dirty="0" smtClean="0">
                <a:solidFill>
                  <a:schemeClr val="bg1"/>
                </a:solidFill>
              </a:rPr>
              <a:t>ratio for </a:t>
            </a:r>
            <a:r>
              <a:rPr lang="en-US" sz="1200" dirty="0">
                <a:solidFill>
                  <a:schemeClr val="bg1"/>
                </a:solidFill>
              </a:rPr>
              <a:t>preparation of training and testing </a:t>
            </a:r>
            <a:r>
              <a:rPr lang="en-US" sz="1200" dirty="0" smtClean="0">
                <a:solidFill>
                  <a:schemeClr val="bg1"/>
                </a:solidFill>
              </a:rPr>
              <a:t>set</a:t>
            </a:r>
            <a:endParaRPr lang="en-US" sz="1200" dirty="0">
              <a:solidFill>
                <a:schemeClr val="bg1"/>
              </a:solidFill>
            </a:endParaRPr>
          </a:p>
          <a:p>
            <a:pPr marL="285750" indent="-285750">
              <a:buFont typeface="Arial" panose="020B0604020202020204" pitchFamily="34" charset="0"/>
              <a:buChar char="•"/>
            </a:pPr>
            <a:r>
              <a:rPr lang="en-US" sz="1200" dirty="0">
                <a:solidFill>
                  <a:schemeClr val="bg1"/>
                </a:solidFill>
              </a:rPr>
              <a:t>LDA classifiers were trained on the training dataset and tested on </a:t>
            </a:r>
            <a:r>
              <a:rPr lang="en-US" sz="1200" dirty="0" smtClean="0">
                <a:solidFill>
                  <a:schemeClr val="bg1"/>
                </a:solidFill>
              </a:rPr>
              <a:t>others</a:t>
            </a:r>
          </a:p>
          <a:p>
            <a:pPr marL="285750" indent="-285750">
              <a:buFont typeface="Arial" panose="020B0604020202020204" pitchFamily="34" charset="0"/>
              <a:buChar char="•"/>
            </a:pPr>
            <a:r>
              <a:rPr lang="en-US" sz="1200" dirty="0" smtClean="0">
                <a:solidFill>
                  <a:schemeClr val="bg1"/>
                </a:solidFill>
              </a:rPr>
              <a:t>The best performing classifier was used to segment the images</a:t>
            </a:r>
            <a:endParaRPr lang="en-US" sz="1200" dirty="0">
              <a:solidFill>
                <a:schemeClr val="bg1"/>
              </a:solidFill>
            </a:endParaRPr>
          </a:p>
          <a:p>
            <a:pPr marL="285750" indent="-285750">
              <a:buFont typeface="Arial" panose="020B0604020202020204" pitchFamily="34" charset="0"/>
              <a:buChar char="•"/>
            </a:pPr>
            <a:r>
              <a:rPr lang="en-US" sz="1200" dirty="0">
                <a:solidFill>
                  <a:schemeClr val="bg1"/>
                </a:solidFill>
              </a:rPr>
              <a:t>Level Set algorithm was used to smooth out the segmentation result</a:t>
            </a:r>
            <a:r>
              <a:rPr lang="en-US" sz="1200" dirty="0" smtClean="0">
                <a:solidFill>
                  <a:schemeClr val="bg1"/>
                </a:solidFill>
              </a:rPr>
              <a:t>.</a:t>
            </a:r>
            <a:endParaRPr lang="en-US" sz="1200" dirty="0">
              <a:solidFill>
                <a:schemeClr val="bg1"/>
              </a:solidFill>
            </a:endParaRPr>
          </a:p>
        </p:txBody>
      </p:sp>
      <p:sp>
        <p:nvSpPr>
          <p:cNvPr id="3" name="Title 2"/>
          <p:cNvSpPr>
            <a:spLocks noGrp="1"/>
          </p:cNvSpPr>
          <p:nvPr>
            <p:ph type="title"/>
          </p:nvPr>
        </p:nvSpPr>
        <p:spPr/>
        <p:txBody>
          <a:bodyPr/>
          <a:lstStyle/>
          <a:p>
            <a:r>
              <a:rPr lang="en-US" dirty="0" err="1" smtClean="0"/>
              <a:t>SEgmentation</a:t>
            </a:r>
            <a:endParaRPr lang="en-US" dirty="0"/>
          </a:p>
        </p:txBody>
      </p:sp>
      <p:sp>
        <p:nvSpPr>
          <p:cNvPr id="4" name="Rectangle 3"/>
          <p:cNvSpPr/>
          <p:nvPr/>
        </p:nvSpPr>
        <p:spPr>
          <a:xfrm>
            <a:off x="132736" y="3842187"/>
            <a:ext cx="2028889" cy="400110"/>
          </a:xfrm>
          <a:prstGeom prst="rect">
            <a:avLst/>
          </a:prstGeom>
        </p:spPr>
        <p:txBody>
          <a:bodyPr wrap="none">
            <a:spAutoFit/>
          </a:bodyPr>
          <a:lstStyle/>
          <a:p>
            <a:pPr marL="342900" indent="-342900">
              <a:buFont typeface="Arial" panose="020B0604020202020204" pitchFamily="34" charset="0"/>
              <a:buChar char="•"/>
            </a:pPr>
            <a:r>
              <a:rPr lang="en-US" sz="2000" dirty="0" smtClean="0">
                <a:solidFill>
                  <a:schemeClr val="bg1"/>
                </a:solidFill>
              </a:rPr>
              <a:t>Unsupervised</a:t>
            </a:r>
            <a:r>
              <a:rPr lang="en-US" sz="2000" dirty="0">
                <a:solidFill>
                  <a:schemeClr val="bg1"/>
                </a:solidFill>
              </a:rPr>
              <a:t>:</a:t>
            </a:r>
          </a:p>
        </p:txBody>
      </p:sp>
      <p:sp>
        <p:nvSpPr>
          <p:cNvPr id="6" name="Rectangle 5"/>
          <p:cNvSpPr/>
          <p:nvPr/>
        </p:nvSpPr>
        <p:spPr>
          <a:xfrm>
            <a:off x="4302493" y="991353"/>
            <a:ext cx="4697128" cy="5332446"/>
          </a:xfrm>
          <a:prstGeom prst="rect">
            <a:avLst/>
          </a:prstGeom>
          <a:solidFill>
            <a:schemeClr val="accent6">
              <a:lumMod val="40000"/>
              <a:lumOff val="60000"/>
              <a:alpha val="16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 name="Picture 18" descr="https://lh4.googleusercontent.com/PEjRHp-adyqZvqR9Kn_37_xD_ZJmPBe3Ms9oCMPpqJ5wWfsL4kuMC0r5FOKTGJd26672_qK7wWS4muCl1Dq1D9YgGPJQkApZNudfJINriTqjRx9M2vHOy8uGHL0_pfMUi7Sjzh6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16633" y="2920388"/>
            <a:ext cx="1793517" cy="1761366"/>
          </a:xfrm>
          <a:prstGeom prst="rect">
            <a:avLst/>
          </a:prstGeom>
          <a:noFill/>
          <a:ln w="53975">
            <a:noFill/>
          </a:ln>
          <a:extLst/>
        </p:spPr>
      </p:pic>
      <p:pic>
        <p:nvPicPr>
          <p:cNvPr id="8" name="Picture 20" descr="https://lh6.googleusercontent.com/E8ZcM_Bj5NGLdEmirqPCG-f4O0uL1SRrNM0ViZ12jCXc_4MbfYcGAfVz1ui25tZL27qi53o4u2PqIdJx6-XIUSMeR-fhHZ1k506vIW0sWObaIEOtf6dEXh7CweKwEbV4RsIG64x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19383" y="4108822"/>
            <a:ext cx="1772904" cy="177290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2" descr="https://lh3.googleusercontent.com/CiH3NZnBLeduD3W9HqP9AET7qzxc-qNXZgQn91a4qcr_1_8D5WXMRHtrOtmwCFvIygZC7auYyM10rtTPhNoo3XWNF1C7CYTUP8eabyzgzh0Z-orKUlBPoSNjQoHHA9LO66HD3Tpk"/>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93606" y="1814186"/>
            <a:ext cx="1761366" cy="1761366"/>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4939124" y="2625174"/>
            <a:ext cx="1227067" cy="276999"/>
          </a:xfrm>
          <a:prstGeom prst="rect">
            <a:avLst/>
          </a:prstGeom>
          <a:noFill/>
        </p:spPr>
        <p:txBody>
          <a:bodyPr wrap="none" rtlCol="0">
            <a:spAutoFit/>
          </a:bodyPr>
          <a:lstStyle/>
          <a:p>
            <a:r>
              <a:rPr lang="en-US" sz="1200" dirty="0" smtClean="0">
                <a:solidFill>
                  <a:schemeClr val="bg1"/>
                </a:solidFill>
              </a:rPr>
              <a:t>Reference image</a:t>
            </a:r>
            <a:endParaRPr lang="en-US" sz="1200" dirty="0">
              <a:solidFill>
                <a:schemeClr val="bg1"/>
              </a:solidFill>
            </a:endParaRPr>
          </a:p>
        </p:txBody>
      </p:sp>
      <p:sp>
        <p:nvSpPr>
          <p:cNvPr id="11" name="TextBox 10"/>
          <p:cNvSpPr txBox="1"/>
          <p:nvPr/>
        </p:nvSpPr>
        <p:spPr>
          <a:xfrm>
            <a:off x="7058595" y="3842187"/>
            <a:ext cx="1454437" cy="276999"/>
          </a:xfrm>
          <a:prstGeom prst="rect">
            <a:avLst/>
          </a:prstGeom>
          <a:noFill/>
        </p:spPr>
        <p:txBody>
          <a:bodyPr wrap="none" rtlCol="0">
            <a:spAutoFit/>
          </a:bodyPr>
          <a:lstStyle/>
          <a:p>
            <a:r>
              <a:rPr lang="en-US" sz="1200" dirty="0" smtClean="0">
                <a:solidFill>
                  <a:schemeClr val="bg1"/>
                </a:solidFill>
              </a:rPr>
              <a:t>Unsupervised image</a:t>
            </a:r>
            <a:endParaRPr lang="en-US" sz="1200" dirty="0">
              <a:solidFill>
                <a:schemeClr val="bg1"/>
              </a:solidFill>
            </a:endParaRPr>
          </a:p>
        </p:txBody>
      </p:sp>
      <p:sp>
        <p:nvSpPr>
          <p:cNvPr id="12" name="TextBox 11"/>
          <p:cNvSpPr txBox="1"/>
          <p:nvPr/>
        </p:nvSpPr>
        <p:spPr>
          <a:xfrm>
            <a:off x="7121132" y="1547551"/>
            <a:ext cx="1284519" cy="276999"/>
          </a:xfrm>
          <a:prstGeom prst="rect">
            <a:avLst/>
          </a:prstGeom>
          <a:noFill/>
        </p:spPr>
        <p:txBody>
          <a:bodyPr wrap="none" rtlCol="0">
            <a:spAutoFit/>
          </a:bodyPr>
          <a:lstStyle/>
          <a:p>
            <a:r>
              <a:rPr lang="en-US" sz="1200" smtClean="0">
                <a:solidFill>
                  <a:schemeClr val="bg1"/>
                </a:solidFill>
              </a:rPr>
              <a:t>Supervised image</a:t>
            </a:r>
            <a:endParaRPr lang="en-US" sz="1200" dirty="0">
              <a:solidFill>
                <a:schemeClr val="bg1"/>
              </a:solidFill>
            </a:endParaRPr>
          </a:p>
        </p:txBody>
      </p:sp>
      <p:sp>
        <p:nvSpPr>
          <p:cNvPr id="13" name="Content Placeholder 1"/>
          <p:cNvSpPr txBox="1">
            <a:spLocks/>
          </p:cNvSpPr>
          <p:nvPr/>
        </p:nvSpPr>
        <p:spPr>
          <a:xfrm>
            <a:off x="20758" y="4242297"/>
            <a:ext cx="4475743" cy="1801879"/>
          </a:xfrm>
          <a:prstGeom prst="rect">
            <a:avLst/>
          </a:prstGeom>
        </p:spPr>
        <p:txBody>
          <a:bodyPr vert="horz" lIns="274320" tIns="45720" rIns="274320" bIns="45720" rtlCol="0">
            <a:noAutofit/>
          </a:bodyPr>
          <a:lstStyle>
            <a:lvl1pPr marL="0" indent="0" algn="l" defTabSz="457177" rtl="0" eaLnBrk="1" latinLnBrk="0" hangingPunct="1">
              <a:spcBef>
                <a:spcPct val="20000"/>
              </a:spcBef>
              <a:spcAft>
                <a:spcPts val="601"/>
              </a:spcAft>
              <a:buFontTx/>
              <a:buNone/>
              <a:defRPr sz="2400" kern="1200">
                <a:solidFill>
                  <a:srgbClr val="262626"/>
                </a:solidFill>
                <a:latin typeface="+mn-lt"/>
                <a:ea typeface="+mn-ea"/>
                <a:cs typeface="+mn-cs"/>
              </a:defRPr>
            </a:lvl1pPr>
            <a:lvl2pPr marL="466322" indent="-285737" algn="l" defTabSz="457177" rtl="0" eaLnBrk="1" latinLnBrk="0" hangingPunct="1">
              <a:spcBef>
                <a:spcPct val="20000"/>
              </a:spcBef>
              <a:spcAft>
                <a:spcPts val="601"/>
              </a:spcAft>
              <a:buFont typeface="Lucida Grande"/>
              <a:buChar char="•"/>
              <a:defRPr sz="2100" kern="1200">
                <a:solidFill>
                  <a:srgbClr val="262626"/>
                </a:solidFill>
                <a:latin typeface="+mn-lt"/>
                <a:ea typeface="+mn-ea"/>
                <a:cs typeface="+mn-cs"/>
              </a:defRPr>
            </a:lvl2pPr>
            <a:lvl3pPr marL="1142943" indent="-228589" algn="l" defTabSz="457177" rtl="0" eaLnBrk="1" latinLnBrk="0" hangingPunct="1">
              <a:spcBef>
                <a:spcPct val="20000"/>
              </a:spcBef>
              <a:spcAft>
                <a:spcPts val="601"/>
              </a:spcAft>
              <a:buFont typeface="Arial"/>
              <a:buChar char="•"/>
              <a:defRPr sz="2100" kern="1200">
                <a:solidFill>
                  <a:srgbClr val="262626"/>
                </a:solidFill>
                <a:latin typeface="+mn-lt"/>
                <a:ea typeface="+mn-ea"/>
                <a:cs typeface="+mn-cs"/>
              </a:defRPr>
            </a:lvl3pPr>
            <a:lvl4pPr marL="1600121" indent="-228589" algn="l" defTabSz="457177" rtl="0" eaLnBrk="1" latinLnBrk="0" hangingPunct="1">
              <a:spcBef>
                <a:spcPct val="20000"/>
              </a:spcBef>
              <a:buFont typeface="Arial"/>
              <a:buChar char="–"/>
              <a:defRPr sz="2400" kern="1200">
                <a:solidFill>
                  <a:schemeClr val="bg1"/>
                </a:solidFill>
                <a:latin typeface="Roboto Light"/>
                <a:ea typeface="+mn-ea"/>
                <a:cs typeface="+mn-cs"/>
              </a:defRPr>
            </a:lvl4pPr>
            <a:lvl5pPr marL="2057298" indent="-228589" algn="l" defTabSz="457177" rtl="0" eaLnBrk="1" latinLnBrk="0" hangingPunct="1">
              <a:spcBef>
                <a:spcPct val="20000"/>
              </a:spcBef>
              <a:buFont typeface="Arial"/>
              <a:buChar char="»"/>
              <a:defRPr sz="2400" kern="1200">
                <a:solidFill>
                  <a:schemeClr val="bg1"/>
                </a:solidFill>
                <a:latin typeface="Roboto Light"/>
                <a:ea typeface="+mn-ea"/>
                <a:cs typeface="+mn-cs"/>
              </a:defRPr>
            </a:lvl5pPr>
            <a:lvl6pPr marL="2514476" indent="-228589" algn="l" defTabSz="457177" rtl="0" eaLnBrk="1" latinLnBrk="0" hangingPunct="1">
              <a:spcBef>
                <a:spcPct val="20000"/>
              </a:spcBef>
              <a:buFont typeface="Arial"/>
              <a:buChar char="•"/>
              <a:defRPr sz="2000" kern="1200">
                <a:solidFill>
                  <a:schemeClr val="tx1"/>
                </a:solidFill>
                <a:latin typeface="+mn-lt"/>
                <a:ea typeface="+mn-ea"/>
                <a:cs typeface="+mn-cs"/>
              </a:defRPr>
            </a:lvl6pPr>
            <a:lvl7pPr marL="2971652" indent="-228589" algn="l" defTabSz="457177" rtl="0" eaLnBrk="1" latinLnBrk="0" hangingPunct="1">
              <a:spcBef>
                <a:spcPct val="20000"/>
              </a:spcBef>
              <a:buFont typeface="Arial"/>
              <a:buChar char="•"/>
              <a:defRPr sz="2000" kern="1200">
                <a:solidFill>
                  <a:schemeClr val="tx1"/>
                </a:solidFill>
                <a:latin typeface="+mn-lt"/>
                <a:ea typeface="+mn-ea"/>
                <a:cs typeface="+mn-cs"/>
              </a:defRPr>
            </a:lvl7pPr>
            <a:lvl8pPr marL="3428829" indent="-228589" algn="l" defTabSz="457177" rtl="0" eaLnBrk="1" latinLnBrk="0" hangingPunct="1">
              <a:spcBef>
                <a:spcPct val="20000"/>
              </a:spcBef>
              <a:buFont typeface="Arial"/>
              <a:buChar char="•"/>
              <a:defRPr sz="2000" kern="1200">
                <a:solidFill>
                  <a:schemeClr val="tx1"/>
                </a:solidFill>
                <a:latin typeface="+mn-lt"/>
                <a:ea typeface="+mn-ea"/>
                <a:cs typeface="+mn-cs"/>
              </a:defRPr>
            </a:lvl8pPr>
            <a:lvl9pPr marL="3886007" indent="-228589" algn="l" defTabSz="457177"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r>
              <a:rPr lang="en-US" sz="1200" dirty="0" smtClean="0">
                <a:solidFill>
                  <a:schemeClr val="bg1"/>
                </a:solidFill>
              </a:rPr>
              <a:t>FCM based unsupervised segmentation</a:t>
            </a:r>
            <a:endParaRPr lang="en-US" sz="1200" dirty="0">
              <a:solidFill>
                <a:schemeClr val="bg1"/>
              </a:solidFill>
            </a:endParaRPr>
          </a:p>
          <a:p>
            <a:pPr marL="285750" indent="-285750">
              <a:buFont typeface="Arial" panose="020B0604020202020204" pitchFamily="34" charset="0"/>
              <a:buChar char="•"/>
            </a:pPr>
            <a:r>
              <a:rPr lang="en-US" sz="1200" dirty="0" smtClean="0">
                <a:solidFill>
                  <a:schemeClr val="bg1"/>
                </a:solidFill>
              </a:rPr>
              <a:t>3 clusters denoting 3 regions to segment</a:t>
            </a:r>
            <a:endParaRPr lang="en-US" sz="1200" dirty="0">
              <a:solidFill>
                <a:schemeClr val="bg1"/>
              </a:solidFill>
            </a:endParaRPr>
          </a:p>
          <a:p>
            <a:pPr marL="285750" indent="-285750">
              <a:buFont typeface="Arial" panose="020B0604020202020204" pitchFamily="34" charset="0"/>
              <a:buChar char="•"/>
            </a:pPr>
            <a:r>
              <a:rPr lang="en-US" sz="1200" dirty="0" smtClean="0">
                <a:solidFill>
                  <a:schemeClr val="bg1"/>
                </a:solidFill>
              </a:rPr>
              <a:t>Morphological smoothing carried out after segmentation to fill in the holes</a:t>
            </a:r>
          </a:p>
        </p:txBody>
      </p:sp>
    </p:spTree>
    <p:extLst>
      <p:ext uri="{BB962C8B-B14F-4D97-AF65-F5344CB8AC3E}">
        <p14:creationId xmlns:p14="http://schemas.microsoft.com/office/powerpoint/2010/main" val="201427306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11"/>
          <p:cNvSpPr>
            <a:spLocks noGrp="1"/>
          </p:cNvSpPr>
          <p:nvPr>
            <p:ph idx="1"/>
          </p:nvPr>
        </p:nvSpPr>
        <p:spPr>
          <a:xfrm>
            <a:off x="4" y="991352"/>
            <a:ext cx="9143999" cy="1765100"/>
          </a:xfrm>
        </p:spPr>
        <p:txBody>
          <a:bodyPr/>
          <a:lstStyle/>
          <a:p>
            <a:pPr marL="285750" marR="0" lvl="0" indent="-285750" algn="just" defTabSz="914400" eaLnBrk="1" fontAlgn="auto" latinLnBrk="0" hangingPunct="1">
              <a:lnSpc>
                <a:spcPct val="100000"/>
              </a:lnSpc>
              <a:spcBef>
                <a:spcPts val="0"/>
              </a:spcBef>
              <a:spcAft>
                <a:spcPts val="0"/>
              </a:spcAft>
              <a:buClrTx/>
              <a:buSzTx/>
              <a:buFont typeface="Arial"/>
              <a:buNone/>
              <a:tabLst/>
              <a:defRPr/>
            </a:pPr>
            <a:r>
              <a:rPr lang="en-US" sz="2000" b="1" dirty="0" smtClean="0"/>
              <a:t>KNN</a:t>
            </a:r>
            <a:endParaRPr lang="en-US" sz="1600" dirty="0" smtClean="0"/>
          </a:p>
          <a:p>
            <a:pPr marL="285750" indent="-285750" algn="just" defTabSz="914400">
              <a:spcBef>
                <a:spcPts val="0"/>
              </a:spcBef>
              <a:spcAft>
                <a:spcPts val="0"/>
              </a:spcAft>
              <a:buFont typeface="Arial"/>
              <a:buNone/>
              <a:defRPr/>
            </a:pPr>
            <a:r>
              <a:rPr lang="en-US" sz="1200" dirty="0" smtClean="0"/>
              <a:t>	</a:t>
            </a:r>
            <a:r>
              <a:rPr lang="en-US" sz="1300" dirty="0" smtClean="0"/>
              <a:t>K-Nearest Neighbors is one of the most commonly used machine learning algorithms. Simple and intuitive to understand, it employs the distance metric (</a:t>
            </a:r>
            <a:r>
              <a:rPr lang="en-US" sz="1300" dirty="0" err="1" smtClean="0"/>
              <a:t>euclidean</a:t>
            </a:r>
            <a:r>
              <a:rPr lang="en-US" sz="1300" dirty="0" smtClean="0"/>
              <a:t> distance standard) and voting based scheme where the given test sample is assigned the label represented by most of its neighbors. Takes the number of neighbors, an important </a:t>
            </a:r>
            <a:r>
              <a:rPr lang="en-US" sz="1300" dirty="0" err="1" smtClean="0"/>
              <a:t>hyperparameter</a:t>
            </a:r>
            <a:r>
              <a:rPr lang="en-US" sz="1300" dirty="0" smtClean="0"/>
              <a:t>, as input. KNN’s are mainly used after feature reduction in a lower dimensional manifold space for better classification results. </a:t>
            </a:r>
            <a:endParaRPr lang="en-US" sz="1300" dirty="0"/>
          </a:p>
        </p:txBody>
      </p:sp>
      <p:sp>
        <p:nvSpPr>
          <p:cNvPr id="13" name="Title 12"/>
          <p:cNvSpPr>
            <a:spLocks noGrp="1"/>
          </p:cNvSpPr>
          <p:nvPr>
            <p:ph type="title"/>
          </p:nvPr>
        </p:nvSpPr>
        <p:spPr/>
        <p:txBody>
          <a:bodyPr/>
          <a:lstStyle/>
          <a:p>
            <a:r>
              <a:rPr lang="en-US" b="1" dirty="0" smtClean="0"/>
              <a:t>CLASSIFIERS USED</a:t>
            </a:r>
            <a:endParaRPr lang="en-US" b="1" dirty="0"/>
          </a:p>
        </p:txBody>
      </p:sp>
      <p:sp>
        <p:nvSpPr>
          <p:cNvPr id="4" name="Content Placeholder 11"/>
          <p:cNvSpPr txBox="1">
            <a:spLocks/>
          </p:cNvSpPr>
          <p:nvPr/>
        </p:nvSpPr>
        <p:spPr>
          <a:xfrm>
            <a:off x="0" y="2284719"/>
            <a:ext cx="9143999" cy="943465"/>
          </a:xfrm>
          <a:prstGeom prst="rect">
            <a:avLst/>
          </a:prstGeom>
        </p:spPr>
        <p:txBody>
          <a:bodyPr vert="horz" lIns="274320" tIns="45720" rIns="274320" bIns="45720" rtlCol="0">
            <a:noAutofit/>
          </a:bodyPr>
          <a:lstStyle>
            <a:lvl1pPr marL="0" indent="0" algn="l" defTabSz="457177" rtl="0" eaLnBrk="1" latinLnBrk="0" hangingPunct="1">
              <a:spcBef>
                <a:spcPct val="20000"/>
              </a:spcBef>
              <a:spcAft>
                <a:spcPts val="601"/>
              </a:spcAft>
              <a:buFontTx/>
              <a:buNone/>
              <a:defRPr sz="2400" kern="1200">
                <a:solidFill>
                  <a:srgbClr val="262626"/>
                </a:solidFill>
                <a:latin typeface="+mn-lt"/>
                <a:ea typeface="+mn-ea"/>
                <a:cs typeface="+mn-cs"/>
              </a:defRPr>
            </a:lvl1pPr>
            <a:lvl2pPr marL="466322" indent="-285737" algn="l" defTabSz="457177" rtl="0" eaLnBrk="1" latinLnBrk="0" hangingPunct="1">
              <a:spcBef>
                <a:spcPct val="20000"/>
              </a:spcBef>
              <a:spcAft>
                <a:spcPts val="601"/>
              </a:spcAft>
              <a:buFont typeface="Lucida Grande"/>
              <a:buChar char="•"/>
              <a:defRPr sz="2100" kern="1200">
                <a:solidFill>
                  <a:srgbClr val="262626"/>
                </a:solidFill>
                <a:latin typeface="+mn-lt"/>
                <a:ea typeface="+mn-ea"/>
                <a:cs typeface="+mn-cs"/>
              </a:defRPr>
            </a:lvl2pPr>
            <a:lvl3pPr marL="1142943" indent="-228589" algn="l" defTabSz="457177" rtl="0" eaLnBrk="1" latinLnBrk="0" hangingPunct="1">
              <a:spcBef>
                <a:spcPct val="20000"/>
              </a:spcBef>
              <a:spcAft>
                <a:spcPts val="601"/>
              </a:spcAft>
              <a:buFont typeface="Arial"/>
              <a:buChar char="•"/>
              <a:defRPr sz="2100" kern="1200">
                <a:solidFill>
                  <a:srgbClr val="262626"/>
                </a:solidFill>
                <a:latin typeface="+mn-lt"/>
                <a:ea typeface="+mn-ea"/>
                <a:cs typeface="+mn-cs"/>
              </a:defRPr>
            </a:lvl3pPr>
            <a:lvl4pPr marL="1600121" indent="-228589" algn="l" defTabSz="457177" rtl="0" eaLnBrk="1" latinLnBrk="0" hangingPunct="1">
              <a:spcBef>
                <a:spcPct val="20000"/>
              </a:spcBef>
              <a:buFont typeface="Arial"/>
              <a:buChar char="–"/>
              <a:defRPr sz="2400" kern="1200">
                <a:solidFill>
                  <a:schemeClr val="bg1"/>
                </a:solidFill>
                <a:latin typeface="Roboto Light"/>
                <a:ea typeface="+mn-ea"/>
                <a:cs typeface="+mn-cs"/>
              </a:defRPr>
            </a:lvl4pPr>
            <a:lvl5pPr marL="2057298" indent="-228589" algn="l" defTabSz="457177" rtl="0" eaLnBrk="1" latinLnBrk="0" hangingPunct="1">
              <a:spcBef>
                <a:spcPct val="20000"/>
              </a:spcBef>
              <a:buFont typeface="Arial"/>
              <a:buChar char="»"/>
              <a:defRPr sz="2400" kern="1200">
                <a:solidFill>
                  <a:schemeClr val="bg1"/>
                </a:solidFill>
                <a:latin typeface="Roboto Light"/>
                <a:ea typeface="+mn-ea"/>
                <a:cs typeface="+mn-cs"/>
              </a:defRPr>
            </a:lvl5pPr>
            <a:lvl6pPr marL="2514476" indent="-228589" algn="l" defTabSz="457177" rtl="0" eaLnBrk="1" latinLnBrk="0" hangingPunct="1">
              <a:spcBef>
                <a:spcPct val="20000"/>
              </a:spcBef>
              <a:buFont typeface="Arial"/>
              <a:buChar char="•"/>
              <a:defRPr sz="2000" kern="1200">
                <a:solidFill>
                  <a:schemeClr val="tx1"/>
                </a:solidFill>
                <a:latin typeface="+mn-lt"/>
                <a:ea typeface="+mn-ea"/>
                <a:cs typeface="+mn-cs"/>
              </a:defRPr>
            </a:lvl6pPr>
            <a:lvl7pPr marL="2971652" indent="-228589" algn="l" defTabSz="457177" rtl="0" eaLnBrk="1" latinLnBrk="0" hangingPunct="1">
              <a:spcBef>
                <a:spcPct val="20000"/>
              </a:spcBef>
              <a:buFont typeface="Arial"/>
              <a:buChar char="•"/>
              <a:defRPr sz="2000" kern="1200">
                <a:solidFill>
                  <a:schemeClr val="tx1"/>
                </a:solidFill>
                <a:latin typeface="+mn-lt"/>
                <a:ea typeface="+mn-ea"/>
                <a:cs typeface="+mn-cs"/>
              </a:defRPr>
            </a:lvl7pPr>
            <a:lvl8pPr marL="3428829" indent="-228589" algn="l" defTabSz="457177" rtl="0" eaLnBrk="1" latinLnBrk="0" hangingPunct="1">
              <a:spcBef>
                <a:spcPct val="20000"/>
              </a:spcBef>
              <a:buFont typeface="Arial"/>
              <a:buChar char="•"/>
              <a:defRPr sz="2000" kern="1200">
                <a:solidFill>
                  <a:schemeClr val="tx1"/>
                </a:solidFill>
                <a:latin typeface="+mn-lt"/>
                <a:ea typeface="+mn-ea"/>
                <a:cs typeface="+mn-cs"/>
              </a:defRPr>
            </a:lvl8pPr>
            <a:lvl9pPr marL="3886007" indent="-228589" algn="l" defTabSz="457177"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lgn="just" defTabSz="914400">
              <a:spcBef>
                <a:spcPts val="0"/>
              </a:spcBef>
              <a:spcAft>
                <a:spcPts val="0"/>
              </a:spcAft>
              <a:buFont typeface="Arial"/>
              <a:buNone/>
            </a:pPr>
            <a:r>
              <a:rPr lang="en-US" sz="2000" b="1" dirty="0" smtClean="0"/>
              <a:t>NEURAL NETWORKS</a:t>
            </a:r>
            <a:endParaRPr lang="en-US" sz="1600" dirty="0" smtClean="0"/>
          </a:p>
          <a:p>
            <a:pPr marL="285750" indent="-285750" algn="just" defTabSz="914400">
              <a:spcBef>
                <a:spcPts val="0"/>
              </a:spcBef>
              <a:spcAft>
                <a:spcPts val="0"/>
              </a:spcAft>
              <a:buFont typeface="Arial"/>
              <a:buNone/>
            </a:pPr>
            <a:r>
              <a:rPr lang="en-US" sz="1600" dirty="0" smtClean="0"/>
              <a:t>	</a:t>
            </a:r>
            <a:r>
              <a:rPr lang="en-US" sz="1300" dirty="0" smtClean="0"/>
              <a:t>Neural networks are biologicall</a:t>
            </a:r>
            <a:r>
              <a:rPr lang="en-US" sz="1300" dirty="0" smtClean="0"/>
              <a:t>y inspired novel machine learning paradigm that enables a computer to learn from observational data. Neural networks essentially is a network of input, hidden and output neurons that tries to learn an approximate representation of the given distribution of data. Neural networks are very good for learning high dimensional feature representation and have been the building blocks of the recently upcoming fields of deep learning.</a:t>
            </a:r>
            <a:r>
              <a:rPr lang="en-US" sz="1600" dirty="0" smtClean="0"/>
              <a:t>  </a:t>
            </a:r>
            <a:endParaRPr lang="en-US" sz="1600" dirty="0" smtClean="0"/>
          </a:p>
        </p:txBody>
      </p:sp>
      <p:sp>
        <p:nvSpPr>
          <p:cNvPr id="5" name="Content Placeholder 11"/>
          <p:cNvSpPr txBox="1">
            <a:spLocks/>
          </p:cNvSpPr>
          <p:nvPr/>
        </p:nvSpPr>
        <p:spPr>
          <a:xfrm>
            <a:off x="-2" y="3659151"/>
            <a:ext cx="9143999" cy="943465"/>
          </a:xfrm>
          <a:prstGeom prst="rect">
            <a:avLst/>
          </a:prstGeom>
        </p:spPr>
        <p:txBody>
          <a:bodyPr vert="horz" lIns="274320" tIns="45720" rIns="274320" bIns="45720" rtlCol="0">
            <a:noAutofit/>
          </a:bodyPr>
          <a:lstStyle>
            <a:lvl1pPr marL="0" indent="0" algn="l" defTabSz="457177" rtl="0" eaLnBrk="1" latinLnBrk="0" hangingPunct="1">
              <a:spcBef>
                <a:spcPct val="20000"/>
              </a:spcBef>
              <a:spcAft>
                <a:spcPts val="601"/>
              </a:spcAft>
              <a:buFontTx/>
              <a:buNone/>
              <a:defRPr sz="2400" kern="1200">
                <a:solidFill>
                  <a:srgbClr val="262626"/>
                </a:solidFill>
                <a:latin typeface="+mn-lt"/>
                <a:ea typeface="+mn-ea"/>
                <a:cs typeface="+mn-cs"/>
              </a:defRPr>
            </a:lvl1pPr>
            <a:lvl2pPr marL="466322" indent="-285737" algn="l" defTabSz="457177" rtl="0" eaLnBrk="1" latinLnBrk="0" hangingPunct="1">
              <a:spcBef>
                <a:spcPct val="20000"/>
              </a:spcBef>
              <a:spcAft>
                <a:spcPts val="601"/>
              </a:spcAft>
              <a:buFont typeface="Lucida Grande"/>
              <a:buChar char="•"/>
              <a:defRPr sz="2100" kern="1200">
                <a:solidFill>
                  <a:srgbClr val="262626"/>
                </a:solidFill>
                <a:latin typeface="+mn-lt"/>
                <a:ea typeface="+mn-ea"/>
                <a:cs typeface="+mn-cs"/>
              </a:defRPr>
            </a:lvl2pPr>
            <a:lvl3pPr marL="1142943" indent="-228589" algn="l" defTabSz="457177" rtl="0" eaLnBrk="1" latinLnBrk="0" hangingPunct="1">
              <a:spcBef>
                <a:spcPct val="20000"/>
              </a:spcBef>
              <a:spcAft>
                <a:spcPts val="601"/>
              </a:spcAft>
              <a:buFont typeface="Arial"/>
              <a:buChar char="•"/>
              <a:defRPr sz="2100" kern="1200">
                <a:solidFill>
                  <a:srgbClr val="262626"/>
                </a:solidFill>
                <a:latin typeface="+mn-lt"/>
                <a:ea typeface="+mn-ea"/>
                <a:cs typeface="+mn-cs"/>
              </a:defRPr>
            </a:lvl3pPr>
            <a:lvl4pPr marL="1600121" indent="-228589" algn="l" defTabSz="457177" rtl="0" eaLnBrk="1" latinLnBrk="0" hangingPunct="1">
              <a:spcBef>
                <a:spcPct val="20000"/>
              </a:spcBef>
              <a:buFont typeface="Arial"/>
              <a:buChar char="–"/>
              <a:defRPr sz="2400" kern="1200">
                <a:solidFill>
                  <a:schemeClr val="bg1"/>
                </a:solidFill>
                <a:latin typeface="Roboto Light"/>
                <a:ea typeface="+mn-ea"/>
                <a:cs typeface="+mn-cs"/>
              </a:defRPr>
            </a:lvl4pPr>
            <a:lvl5pPr marL="2057298" indent="-228589" algn="l" defTabSz="457177" rtl="0" eaLnBrk="1" latinLnBrk="0" hangingPunct="1">
              <a:spcBef>
                <a:spcPct val="20000"/>
              </a:spcBef>
              <a:buFont typeface="Arial"/>
              <a:buChar char="»"/>
              <a:defRPr sz="2400" kern="1200">
                <a:solidFill>
                  <a:schemeClr val="bg1"/>
                </a:solidFill>
                <a:latin typeface="Roboto Light"/>
                <a:ea typeface="+mn-ea"/>
                <a:cs typeface="+mn-cs"/>
              </a:defRPr>
            </a:lvl5pPr>
            <a:lvl6pPr marL="2514476" indent="-228589" algn="l" defTabSz="457177" rtl="0" eaLnBrk="1" latinLnBrk="0" hangingPunct="1">
              <a:spcBef>
                <a:spcPct val="20000"/>
              </a:spcBef>
              <a:buFont typeface="Arial"/>
              <a:buChar char="•"/>
              <a:defRPr sz="2000" kern="1200">
                <a:solidFill>
                  <a:schemeClr val="tx1"/>
                </a:solidFill>
                <a:latin typeface="+mn-lt"/>
                <a:ea typeface="+mn-ea"/>
                <a:cs typeface="+mn-cs"/>
              </a:defRPr>
            </a:lvl6pPr>
            <a:lvl7pPr marL="2971652" indent="-228589" algn="l" defTabSz="457177" rtl="0" eaLnBrk="1" latinLnBrk="0" hangingPunct="1">
              <a:spcBef>
                <a:spcPct val="20000"/>
              </a:spcBef>
              <a:buFont typeface="Arial"/>
              <a:buChar char="•"/>
              <a:defRPr sz="2000" kern="1200">
                <a:solidFill>
                  <a:schemeClr val="tx1"/>
                </a:solidFill>
                <a:latin typeface="+mn-lt"/>
                <a:ea typeface="+mn-ea"/>
                <a:cs typeface="+mn-cs"/>
              </a:defRPr>
            </a:lvl7pPr>
            <a:lvl8pPr marL="3428829" indent="-228589" algn="l" defTabSz="457177" rtl="0" eaLnBrk="1" latinLnBrk="0" hangingPunct="1">
              <a:spcBef>
                <a:spcPct val="20000"/>
              </a:spcBef>
              <a:buFont typeface="Arial"/>
              <a:buChar char="•"/>
              <a:defRPr sz="2000" kern="1200">
                <a:solidFill>
                  <a:schemeClr val="tx1"/>
                </a:solidFill>
                <a:latin typeface="+mn-lt"/>
                <a:ea typeface="+mn-ea"/>
                <a:cs typeface="+mn-cs"/>
              </a:defRPr>
            </a:lvl8pPr>
            <a:lvl9pPr marL="3886007" indent="-228589" algn="l" defTabSz="457177"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lgn="just" defTabSz="914400">
              <a:spcBef>
                <a:spcPts val="0"/>
              </a:spcBef>
              <a:spcAft>
                <a:spcPts val="0"/>
              </a:spcAft>
              <a:buFont typeface="Arial"/>
              <a:buNone/>
            </a:pPr>
            <a:r>
              <a:rPr lang="en-US" sz="2000" b="1" dirty="0" smtClean="0"/>
              <a:t>SUPPORT VECTOR MACHINES</a:t>
            </a:r>
            <a:endParaRPr lang="en-US" sz="1200" dirty="0"/>
          </a:p>
          <a:p>
            <a:pPr marL="285750" indent="-285750" algn="just" defTabSz="914400">
              <a:spcBef>
                <a:spcPts val="0"/>
              </a:spcBef>
              <a:spcAft>
                <a:spcPts val="0"/>
              </a:spcAft>
              <a:buFont typeface="Arial"/>
              <a:buNone/>
            </a:pPr>
            <a:r>
              <a:rPr lang="en-US" sz="1600" dirty="0" smtClean="0"/>
              <a:t>	</a:t>
            </a:r>
            <a:r>
              <a:rPr lang="en-US" sz="1300" dirty="0" smtClean="0"/>
              <a:t>Support Vector Machines are kernel based machine learning algorithms that essentially leverage the fact that non-linear data in low-dimensional space can be separated using linear </a:t>
            </a:r>
            <a:r>
              <a:rPr lang="en-US" sz="1300" dirty="0" err="1" smtClean="0"/>
              <a:t>classifers</a:t>
            </a:r>
            <a:r>
              <a:rPr lang="en-US" sz="1300" dirty="0" smtClean="0"/>
              <a:t> when the features are projected into higher-dimensional space. Primary objective function is to find the optimal hyperplane that maximizes class </a:t>
            </a:r>
            <a:r>
              <a:rPr lang="en-US" sz="1300" dirty="0" err="1" smtClean="0"/>
              <a:t>separability</a:t>
            </a:r>
            <a:r>
              <a:rPr lang="en-US" sz="1300" dirty="0" smtClean="0"/>
              <a:t> and lowers misclassification error. It’s performance on a dataset is governed by the choice of kernel.</a:t>
            </a:r>
            <a:endParaRPr lang="en-US" sz="1300" dirty="0"/>
          </a:p>
        </p:txBody>
      </p:sp>
      <p:sp>
        <p:nvSpPr>
          <p:cNvPr id="7" name="Content Placeholder 11"/>
          <p:cNvSpPr txBox="1">
            <a:spLocks/>
          </p:cNvSpPr>
          <p:nvPr/>
        </p:nvSpPr>
        <p:spPr>
          <a:xfrm>
            <a:off x="-2" y="4952518"/>
            <a:ext cx="9143999" cy="943465"/>
          </a:xfrm>
          <a:prstGeom prst="rect">
            <a:avLst/>
          </a:prstGeom>
        </p:spPr>
        <p:txBody>
          <a:bodyPr vert="horz" lIns="274320" tIns="45720" rIns="274320" bIns="45720" rtlCol="0">
            <a:noAutofit/>
          </a:bodyPr>
          <a:lstStyle>
            <a:lvl1pPr marL="0" indent="0" algn="l" defTabSz="457177" rtl="0" eaLnBrk="1" latinLnBrk="0" hangingPunct="1">
              <a:spcBef>
                <a:spcPct val="20000"/>
              </a:spcBef>
              <a:spcAft>
                <a:spcPts val="601"/>
              </a:spcAft>
              <a:buFontTx/>
              <a:buNone/>
              <a:defRPr sz="2400" kern="1200">
                <a:solidFill>
                  <a:srgbClr val="262626"/>
                </a:solidFill>
                <a:latin typeface="+mn-lt"/>
                <a:ea typeface="+mn-ea"/>
                <a:cs typeface="+mn-cs"/>
              </a:defRPr>
            </a:lvl1pPr>
            <a:lvl2pPr marL="466322" indent="-285737" algn="l" defTabSz="457177" rtl="0" eaLnBrk="1" latinLnBrk="0" hangingPunct="1">
              <a:spcBef>
                <a:spcPct val="20000"/>
              </a:spcBef>
              <a:spcAft>
                <a:spcPts val="601"/>
              </a:spcAft>
              <a:buFont typeface="Lucida Grande"/>
              <a:buChar char="•"/>
              <a:defRPr sz="2100" kern="1200">
                <a:solidFill>
                  <a:srgbClr val="262626"/>
                </a:solidFill>
                <a:latin typeface="+mn-lt"/>
                <a:ea typeface="+mn-ea"/>
                <a:cs typeface="+mn-cs"/>
              </a:defRPr>
            </a:lvl2pPr>
            <a:lvl3pPr marL="1142943" indent="-228589" algn="l" defTabSz="457177" rtl="0" eaLnBrk="1" latinLnBrk="0" hangingPunct="1">
              <a:spcBef>
                <a:spcPct val="20000"/>
              </a:spcBef>
              <a:spcAft>
                <a:spcPts val="601"/>
              </a:spcAft>
              <a:buFont typeface="Arial"/>
              <a:buChar char="•"/>
              <a:defRPr sz="2100" kern="1200">
                <a:solidFill>
                  <a:srgbClr val="262626"/>
                </a:solidFill>
                <a:latin typeface="+mn-lt"/>
                <a:ea typeface="+mn-ea"/>
                <a:cs typeface="+mn-cs"/>
              </a:defRPr>
            </a:lvl3pPr>
            <a:lvl4pPr marL="1600121" indent="-228589" algn="l" defTabSz="457177" rtl="0" eaLnBrk="1" latinLnBrk="0" hangingPunct="1">
              <a:spcBef>
                <a:spcPct val="20000"/>
              </a:spcBef>
              <a:buFont typeface="Arial"/>
              <a:buChar char="–"/>
              <a:defRPr sz="2400" kern="1200">
                <a:solidFill>
                  <a:schemeClr val="bg1"/>
                </a:solidFill>
                <a:latin typeface="Roboto Light"/>
                <a:ea typeface="+mn-ea"/>
                <a:cs typeface="+mn-cs"/>
              </a:defRPr>
            </a:lvl4pPr>
            <a:lvl5pPr marL="2057298" indent="-228589" algn="l" defTabSz="457177" rtl="0" eaLnBrk="1" latinLnBrk="0" hangingPunct="1">
              <a:spcBef>
                <a:spcPct val="20000"/>
              </a:spcBef>
              <a:buFont typeface="Arial"/>
              <a:buChar char="»"/>
              <a:defRPr sz="2400" kern="1200">
                <a:solidFill>
                  <a:schemeClr val="bg1"/>
                </a:solidFill>
                <a:latin typeface="Roboto Light"/>
                <a:ea typeface="+mn-ea"/>
                <a:cs typeface="+mn-cs"/>
              </a:defRPr>
            </a:lvl5pPr>
            <a:lvl6pPr marL="2514476" indent="-228589" algn="l" defTabSz="457177" rtl="0" eaLnBrk="1" latinLnBrk="0" hangingPunct="1">
              <a:spcBef>
                <a:spcPct val="20000"/>
              </a:spcBef>
              <a:buFont typeface="Arial"/>
              <a:buChar char="•"/>
              <a:defRPr sz="2000" kern="1200">
                <a:solidFill>
                  <a:schemeClr val="tx1"/>
                </a:solidFill>
                <a:latin typeface="+mn-lt"/>
                <a:ea typeface="+mn-ea"/>
                <a:cs typeface="+mn-cs"/>
              </a:defRPr>
            </a:lvl6pPr>
            <a:lvl7pPr marL="2971652" indent="-228589" algn="l" defTabSz="457177" rtl="0" eaLnBrk="1" latinLnBrk="0" hangingPunct="1">
              <a:spcBef>
                <a:spcPct val="20000"/>
              </a:spcBef>
              <a:buFont typeface="Arial"/>
              <a:buChar char="•"/>
              <a:defRPr sz="2000" kern="1200">
                <a:solidFill>
                  <a:schemeClr val="tx1"/>
                </a:solidFill>
                <a:latin typeface="+mn-lt"/>
                <a:ea typeface="+mn-ea"/>
                <a:cs typeface="+mn-cs"/>
              </a:defRPr>
            </a:lvl7pPr>
            <a:lvl8pPr marL="3428829" indent="-228589" algn="l" defTabSz="457177" rtl="0" eaLnBrk="1" latinLnBrk="0" hangingPunct="1">
              <a:spcBef>
                <a:spcPct val="20000"/>
              </a:spcBef>
              <a:buFont typeface="Arial"/>
              <a:buChar char="•"/>
              <a:defRPr sz="2000" kern="1200">
                <a:solidFill>
                  <a:schemeClr val="tx1"/>
                </a:solidFill>
                <a:latin typeface="+mn-lt"/>
                <a:ea typeface="+mn-ea"/>
                <a:cs typeface="+mn-cs"/>
              </a:defRPr>
            </a:lvl8pPr>
            <a:lvl9pPr marL="3886007" indent="-228589" algn="l" defTabSz="457177"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lgn="just" defTabSz="914400">
              <a:spcBef>
                <a:spcPts val="0"/>
              </a:spcBef>
              <a:spcAft>
                <a:spcPts val="0"/>
              </a:spcAft>
              <a:buFont typeface="Arial"/>
              <a:buNone/>
            </a:pPr>
            <a:r>
              <a:rPr lang="en-US" sz="2000" b="1" dirty="0" smtClean="0"/>
              <a:t>RANDOM FORESTS</a:t>
            </a:r>
            <a:endParaRPr lang="en-US" sz="1200" dirty="0"/>
          </a:p>
          <a:p>
            <a:pPr marL="285750" indent="-285750" algn="just" defTabSz="914400">
              <a:spcBef>
                <a:spcPts val="0"/>
              </a:spcBef>
              <a:spcAft>
                <a:spcPts val="0"/>
              </a:spcAft>
              <a:buFont typeface="Arial"/>
              <a:buNone/>
            </a:pPr>
            <a:r>
              <a:rPr lang="en-US" sz="1600" dirty="0" smtClean="0"/>
              <a:t>	</a:t>
            </a:r>
            <a:r>
              <a:rPr lang="en-US" sz="1300" dirty="0" smtClean="0"/>
              <a:t>Decision trees also known as random forests are an ensemble based learning mechanism where-in a group of weak classifiers are combined to form a strong classifier, leading to reduction in variances. Random forests work on the fundamentals of bagging and random selection of features. Multiple decision trees, learnt on the basis of information gain, are trained on randomly sampled features in an attempt to approximate the underlying data distribution. They are very efficient to train and compute.</a:t>
            </a:r>
            <a:endParaRPr lang="en-US" sz="1300" dirty="0"/>
          </a:p>
        </p:txBody>
      </p:sp>
    </p:spTree>
    <p:extLst>
      <p:ext uri="{BB962C8B-B14F-4D97-AF65-F5344CB8AC3E}">
        <p14:creationId xmlns:p14="http://schemas.microsoft.com/office/powerpoint/2010/main" val="955242568"/>
      </p:ext>
    </p:extLst>
  </p:cSld>
  <p:clrMapOvr>
    <a:masterClrMapping/>
  </p:clrMapOvr>
  <p:timing>
    <p:tnLst>
      <p:par>
        <p:cTn id="1" dur="indefinite" restart="never" nodeType="tmRoot"/>
      </p:par>
    </p:tnLst>
  </p:timing>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Left Altern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Right Altern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White Mai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White Left Altern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White Right Altern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2015_editable_slide_template</Template>
  <TotalTime>3766</TotalTime>
  <Words>1658</Words>
  <Application>Microsoft Macintosh PowerPoint</Application>
  <PresentationFormat>On-screen Show (4:3)</PresentationFormat>
  <Paragraphs>437</Paragraphs>
  <Slides>21</Slides>
  <Notes>13</Notes>
  <HiddenSlides>0</HiddenSlides>
  <MMClips>0</MMClips>
  <ScaleCrop>false</ScaleCrop>
  <HeadingPairs>
    <vt:vector size="6" baseType="variant">
      <vt:variant>
        <vt:lpstr>Fonts Used</vt:lpstr>
      </vt:variant>
      <vt:variant>
        <vt:i4>4</vt:i4>
      </vt:variant>
      <vt:variant>
        <vt:lpstr>Theme</vt:lpstr>
      </vt:variant>
      <vt:variant>
        <vt:i4>6</vt:i4>
      </vt:variant>
      <vt:variant>
        <vt:lpstr>Slide Titles</vt:lpstr>
      </vt:variant>
      <vt:variant>
        <vt:i4>21</vt:i4>
      </vt:variant>
    </vt:vector>
  </HeadingPairs>
  <TitlesOfParts>
    <vt:vector size="31" baseType="lpstr">
      <vt:lpstr>Calibri</vt:lpstr>
      <vt:lpstr>Lucida Grande</vt:lpstr>
      <vt:lpstr>Roboto Light</vt:lpstr>
      <vt:lpstr>Arial</vt:lpstr>
      <vt:lpstr>Custom Design</vt:lpstr>
      <vt:lpstr>Left Alternate</vt:lpstr>
      <vt:lpstr>Right Alternate</vt:lpstr>
      <vt:lpstr>White Main</vt:lpstr>
      <vt:lpstr>White Left Alternate</vt:lpstr>
      <vt:lpstr>White Right Alternate</vt:lpstr>
      <vt:lpstr>Project Module 3 classification</vt:lpstr>
      <vt:lpstr>Objective</vt:lpstr>
      <vt:lpstr>Workflow Diagram</vt:lpstr>
      <vt:lpstr>literature critique</vt:lpstr>
      <vt:lpstr>literature critique</vt:lpstr>
      <vt:lpstr>Available features</vt:lpstr>
      <vt:lpstr>IMAGE Normalization</vt:lpstr>
      <vt:lpstr>SEgmentation</vt:lpstr>
      <vt:lpstr>CLASSIFIERS USED</vt:lpstr>
      <vt:lpstr>Cross validation</vt:lpstr>
      <vt:lpstr>Performance metrics</vt:lpstr>
      <vt:lpstr>ANALYSIS</vt:lpstr>
      <vt:lpstr>Reduced Feature PLots</vt:lpstr>
      <vt:lpstr>Performance </vt:lpstr>
      <vt:lpstr>PowerPoint Presentation</vt:lpstr>
      <vt:lpstr>Features extraction</vt:lpstr>
      <vt:lpstr>Features extraction</vt:lpstr>
      <vt:lpstr>TEXTURE-BASED extraction</vt:lpstr>
      <vt:lpstr>Features selection</vt:lpstr>
      <vt:lpstr>Features selection</vt:lpstr>
      <vt:lpstr>Dimensionality reduction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Module 1 Image Segmentation </dc:title>
  <dc:creator>Lapeyre, Mathieu</dc:creator>
  <cp:lastModifiedBy>Palash Shastri</cp:lastModifiedBy>
  <cp:revision>234</cp:revision>
  <dcterms:created xsi:type="dcterms:W3CDTF">2016-03-05T04:01:11Z</dcterms:created>
  <dcterms:modified xsi:type="dcterms:W3CDTF">2016-04-21T04:01:28Z</dcterms:modified>
</cp:coreProperties>
</file>